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
          <a:latin typeface="Calibri"/>
          <a:ea typeface="Calibri"/>
          <a:cs typeface="Calibri"/>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
          <a:latin typeface="Calibri"/>
          <a:ea typeface="Calibri"/>
          <a:cs typeface="Calibri"/>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lnSpc>
                <a:spcPts val="8700"/>
              </a:lnSpc>
              <a:defRPr sz="5600">
                <a:uFillTx/>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4" name="Title Text"/>
          <p:cNvSpPr txBox="1"/>
          <p:nvPr>
            <p:ph type="title"/>
          </p:nvPr>
        </p:nvSpPr>
        <p:spPr>
          <a:xfrm>
            <a:off x="457200" y="274638"/>
            <a:ext cx="8229600" cy="1143001"/>
          </a:xfrm>
          <a:prstGeom prst="rect">
            <a:avLst/>
          </a:prstGeom>
        </p:spPr>
        <p:txBody>
          <a:bodyPr>
            <a:normAutofit fontScale="100000" lnSpcReduction="0"/>
          </a:bodyPr>
          <a:lstStyle>
            <a:lvl1pPr defTabSz="914400">
              <a:lnSpc>
                <a:spcPts val="7200"/>
              </a:lnSpc>
              <a:defRPr b="0" sz="4400">
                <a:solidFill>
                  <a:srgbClr val="000000"/>
                </a:solidFill>
                <a:uFillTx/>
              </a:defRPr>
            </a:lvl1pPr>
          </a:lstStyle>
          <a:p>
            <a:pPr/>
            <a:r>
              <a:t>Title Text</a:t>
            </a:r>
          </a:p>
        </p:txBody>
      </p:sp>
      <p:sp>
        <p:nvSpPr>
          <p:cNvPr id="35" name="Body Level One…"/>
          <p:cNvSpPr txBox="1"/>
          <p:nvPr>
            <p:ph type="body" sz="half" idx="1"/>
          </p:nvPr>
        </p:nvSpPr>
        <p:spPr>
          <a:xfrm>
            <a:off x="457200" y="1600200"/>
            <a:ext cx="4038600" cy="4525963"/>
          </a:xfrm>
          <a:prstGeom prst="rect">
            <a:avLst/>
          </a:prstGeom>
        </p:spPr>
        <p:txBody>
          <a:bodyPr>
            <a:normAutofit fontScale="100000" lnSpcReduction="0"/>
          </a:bodyPr>
          <a:lstStyle>
            <a:lvl1pPr defTabSz="914400">
              <a:spcBef>
                <a:spcPts val="600"/>
              </a:spcBef>
              <a:defRPr sz="2800">
                <a:uFillTx/>
              </a:defRPr>
            </a:lvl1pPr>
            <a:lvl2pPr marL="790575" indent="-333375" defTabSz="914400">
              <a:spcBef>
                <a:spcPts val="600"/>
              </a:spcBef>
              <a:defRPr sz="2800">
                <a:uFillTx/>
              </a:defRPr>
            </a:lvl2pPr>
            <a:lvl3pPr marL="1234439" indent="-320039" defTabSz="914400">
              <a:spcBef>
                <a:spcPts val="600"/>
              </a:spcBef>
              <a:defRPr sz="2800">
                <a:uFillTx/>
              </a:defRPr>
            </a:lvl3pPr>
            <a:lvl4pPr marL="1727200" indent="-355600" defTabSz="914400">
              <a:spcBef>
                <a:spcPts val="600"/>
              </a:spcBef>
              <a:defRPr sz="2800">
                <a:uFillTx/>
              </a:defRPr>
            </a:lvl4pPr>
            <a:lvl5pPr marL="2184400" indent="-355600" defTabSz="914400">
              <a:spcBef>
                <a:spcPts val="600"/>
              </a:spcBef>
              <a:defRPr sz="2800">
                <a:uFillTx/>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8428176" y="6404292"/>
            <a:ext cx="258624" cy="269241"/>
          </a:xfrm>
          <a:prstGeom prst="rect">
            <a:avLst/>
          </a:prstGeom>
        </p:spPr>
        <p:txBody>
          <a:bodyPr wrap="none"/>
          <a:lstStyle>
            <a:lvl1pPr defTabSz="914400">
              <a:defRPr>
                <a:solidFill>
                  <a:srgbClr val="888888"/>
                </a:solidFill>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43" name="Title Text"/>
          <p:cNvSpPr txBox="1"/>
          <p:nvPr>
            <p:ph type="title"/>
          </p:nvPr>
        </p:nvSpPr>
        <p:spPr>
          <a:xfrm>
            <a:off x="457200" y="274638"/>
            <a:ext cx="8229600" cy="1143001"/>
          </a:xfrm>
          <a:prstGeom prst="rect">
            <a:avLst/>
          </a:prstGeom>
        </p:spPr>
        <p:txBody>
          <a:bodyPr>
            <a:normAutofit fontScale="100000" lnSpcReduction="0"/>
          </a:bodyPr>
          <a:lstStyle>
            <a:lvl1pPr defTabSz="914400">
              <a:lnSpc>
                <a:spcPts val="7200"/>
              </a:lnSpc>
              <a:defRPr b="0" sz="4400">
                <a:solidFill>
                  <a:srgbClr val="000000"/>
                </a:solidFill>
                <a:uFillTx/>
              </a:defRPr>
            </a:lvl1pPr>
          </a:lstStyle>
          <a:p>
            <a:pPr/>
            <a:r>
              <a:t>Title Text</a:t>
            </a:r>
          </a:p>
        </p:txBody>
      </p:sp>
      <p:sp>
        <p:nvSpPr>
          <p:cNvPr id="44" name="Body Level One…"/>
          <p:cNvSpPr txBox="1"/>
          <p:nvPr>
            <p:ph type="body" idx="1"/>
          </p:nvPr>
        </p:nvSpPr>
        <p:spPr>
          <a:xfrm>
            <a:off x="457200" y="1600200"/>
            <a:ext cx="8229600" cy="4525963"/>
          </a:xfrm>
          <a:prstGeom prst="rect">
            <a:avLst/>
          </a:prstGeom>
        </p:spPr>
        <p:txBody>
          <a:bodyPr>
            <a:normAutofit fontScale="100000" lnSpcReduction="0"/>
          </a:bodyPr>
          <a:lstStyle>
            <a:lvl1pPr defTabSz="914400">
              <a:defRPr>
                <a:uFillTx/>
              </a:defRPr>
            </a:lvl1pPr>
            <a:lvl2pPr defTabSz="914400">
              <a:defRPr>
                <a:uFillTx/>
              </a:defRPr>
            </a:lvl2pPr>
            <a:lvl3pPr defTabSz="914400">
              <a:defRPr>
                <a:uFillTx/>
              </a:defRPr>
            </a:lvl3pPr>
            <a:lvl4pPr defTabSz="914400">
              <a:defRPr>
                <a:uFillTx/>
              </a:defRPr>
            </a:lvl4pPr>
            <a:lvl5pPr marL="2194560" indent="-365760" defTabSz="914400">
              <a:defRPr>
                <a:uFillTx/>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8428176" y="6404292"/>
            <a:ext cx="258624" cy="269241"/>
          </a:xfrm>
          <a:prstGeom prst="rect">
            <a:avLst/>
          </a:prstGeom>
        </p:spPr>
        <p:txBody>
          <a:bodyPr wrap="none"/>
          <a:lstStyle>
            <a:lvl1pPr defTabSz="914400">
              <a:defRPr>
                <a:solidFill>
                  <a:srgbClr val="888888"/>
                </a:solidFill>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52" name="Title Text"/>
          <p:cNvSpPr txBox="1"/>
          <p:nvPr>
            <p:ph type="title"/>
          </p:nvPr>
        </p:nvSpPr>
        <p:spPr>
          <a:xfrm>
            <a:off x="457200" y="277813"/>
            <a:ext cx="8229600" cy="1139826"/>
          </a:xfrm>
          <a:prstGeom prst="rect">
            <a:avLst/>
          </a:prstGeom>
        </p:spPr>
        <p:txBody>
          <a:bodyPr>
            <a:normAutofit fontScale="100000" lnSpcReduction="0"/>
          </a:bodyPr>
          <a:lstStyle>
            <a:lvl1pPr defTabSz="914400">
              <a:lnSpc>
                <a:spcPts val="7200"/>
              </a:lnSpc>
              <a:defRPr b="0" sz="4400">
                <a:solidFill>
                  <a:srgbClr val="000000"/>
                </a:solidFill>
                <a:uFillTx/>
              </a:defRPr>
            </a:lvl1pPr>
          </a:lstStyle>
          <a:p>
            <a:pPr/>
            <a:r>
              <a:t>Title Text</a:t>
            </a:r>
          </a:p>
        </p:txBody>
      </p:sp>
      <p:sp>
        <p:nvSpPr>
          <p:cNvPr id="53" name="Body Level One…"/>
          <p:cNvSpPr txBox="1"/>
          <p:nvPr>
            <p:ph type="body" sz="half" idx="1"/>
          </p:nvPr>
        </p:nvSpPr>
        <p:spPr>
          <a:xfrm>
            <a:off x="457200" y="1600200"/>
            <a:ext cx="4038600" cy="4530725"/>
          </a:xfrm>
          <a:prstGeom prst="rect">
            <a:avLst/>
          </a:prstGeom>
        </p:spPr>
        <p:txBody>
          <a:bodyPr>
            <a:normAutofit fontScale="100000" lnSpcReduction="0"/>
          </a:bodyPr>
          <a:lstStyle>
            <a:lvl1pPr defTabSz="914400">
              <a:defRPr>
                <a:uFillTx/>
              </a:defRPr>
            </a:lvl1pPr>
            <a:lvl2pPr defTabSz="914400">
              <a:defRPr>
                <a:uFillTx/>
              </a:defRPr>
            </a:lvl2pPr>
            <a:lvl3pPr defTabSz="914400">
              <a:defRPr>
                <a:uFillTx/>
              </a:defRPr>
            </a:lvl3pPr>
            <a:lvl4pPr defTabSz="914400">
              <a:defRPr>
                <a:uFillTx/>
              </a:defRPr>
            </a:lvl4pPr>
            <a:lvl5pPr marL="2194560" indent="-365760" defTabSz="914400">
              <a:defRPr>
                <a:uFillTx/>
              </a:defRPr>
            </a:lvl5p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8428176" y="6404292"/>
            <a:ext cx="258624" cy="269241"/>
          </a:xfrm>
          <a:prstGeom prst="rect">
            <a:avLst/>
          </a:prstGeom>
        </p:spPr>
        <p:txBody>
          <a:bodyPr wrap="none"/>
          <a:lstStyle>
            <a:lvl1pPr defTabSz="914400">
              <a:defRPr>
                <a:solidFill>
                  <a:srgbClr val="888888"/>
                </a:solidFill>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normAutofit fontScale="100000" lnSpcReduction="0"/>
          </a:bodyPr>
          <a:lstStyle>
            <a:lvl1pPr defTabSz="410765">
              <a:lnSpc>
                <a:spcPct val="100000"/>
              </a:lnSpc>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62" name="Body Level One…"/>
          <p:cNvSpPr txBox="1"/>
          <p:nvPr>
            <p:ph type="body" sz="quarter" idx="1"/>
          </p:nvPr>
        </p:nvSpPr>
        <p:spPr>
          <a:xfrm>
            <a:off x="892968" y="3545085"/>
            <a:ext cx="7358064" cy="794744"/>
          </a:xfrm>
          <a:prstGeom prst="rect">
            <a:avLst/>
          </a:prstGeom>
        </p:spPr>
        <p:txBody>
          <a:bodyPr lIns="35718" tIns="35718" rIns="35718" bIns="35718">
            <a:normAutofit fontScale="100000" lnSpcReduction="0"/>
          </a:bodyPr>
          <a:lstStyle>
            <a:lvl1pPr marL="0" indent="0" algn="ctr" defTabSz="410765">
              <a:spcBef>
                <a:spcPts val="0"/>
              </a:spcBef>
              <a:buSzTx/>
              <a:buFontTx/>
              <a:buNone/>
              <a:defRPr sz="2600">
                <a:uFillTx/>
                <a:latin typeface="Helvetica Neue"/>
                <a:ea typeface="Helvetica Neue"/>
                <a:cs typeface="Helvetica Neue"/>
                <a:sym typeface="Helvetica Neue"/>
              </a:defRPr>
            </a:lvl1pPr>
            <a:lvl2pPr marL="0" indent="0" algn="ctr" defTabSz="410765">
              <a:spcBef>
                <a:spcPts val="0"/>
              </a:spcBef>
              <a:buSzTx/>
              <a:buFontTx/>
              <a:buNone/>
              <a:defRPr sz="2600">
                <a:uFillTx/>
                <a:latin typeface="Helvetica Neue"/>
                <a:ea typeface="Helvetica Neue"/>
                <a:cs typeface="Helvetica Neue"/>
                <a:sym typeface="Helvetica Neue"/>
              </a:defRPr>
            </a:lvl2pPr>
            <a:lvl3pPr marL="0" indent="0" algn="ctr" defTabSz="410765">
              <a:spcBef>
                <a:spcPts val="0"/>
              </a:spcBef>
              <a:buSzTx/>
              <a:buFontTx/>
              <a:buNone/>
              <a:defRPr sz="2600">
                <a:uFillTx/>
                <a:latin typeface="Helvetica Neue"/>
                <a:ea typeface="Helvetica Neue"/>
                <a:cs typeface="Helvetica Neue"/>
                <a:sym typeface="Helvetica Neue"/>
              </a:defRPr>
            </a:lvl3pPr>
            <a:lvl4pPr marL="0" indent="0" algn="ctr" defTabSz="410765">
              <a:spcBef>
                <a:spcPts val="0"/>
              </a:spcBef>
              <a:buSzTx/>
              <a:buFontTx/>
              <a:buNone/>
              <a:defRPr sz="2600">
                <a:uFillTx/>
                <a:latin typeface="Helvetica Neue"/>
                <a:ea typeface="Helvetica Neue"/>
                <a:cs typeface="Helvetica Neue"/>
                <a:sym typeface="Helvetica Neue"/>
              </a:defRPr>
            </a:lvl4pPr>
            <a:lvl5pPr marL="0" indent="0" algn="ctr" defTabSz="410765">
              <a:spcBef>
                <a:spcPts val="0"/>
              </a:spcBef>
              <a:buSzTx/>
              <a:buFontTx/>
              <a:buNone/>
              <a:defRPr sz="2600">
                <a:uFillTx/>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9876" y="6536531"/>
            <a:ext cx="239485" cy="232486"/>
          </a:xfrm>
          <a:prstGeom prst="rect">
            <a:avLst/>
          </a:prstGeom>
        </p:spPr>
        <p:txBody>
          <a:bodyPr wrap="none" lIns="35718" tIns="35718" rIns="35718" bIns="35718" anchor="t"/>
          <a:lstStyle>
            <a:lvl1pPr algn="ctr" defTabSz="410765">
              <a:defRPr sz="1100">
                <a:solidFill>
                  <a:srgbClr val="000000"/>
                </a:solidFill>
                <a:uFillTx/>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50" cy="1518050"/>
          </a:xfrm>
          <a:prstGeom prst="rect">
            <a:avLst/>
          </a:prstGeom>
        </p:spPr>
        <p:txBody>
          <a:bodyPr lIns="35716" tIns="35716" rIns="35716" bIns="35716">
            <a:normAutofit fontScale="100000" lnSpcReduction="0"/>
          </a:bodyPr>
          <a:lstStyle>
            <a:lvl1pPr defTabSz="410763">
              <a:lnSpc>
                <a:spcPct val="100000"/>
              </a:lnSpc>
              <a:defRPr sz="5600">
                <a:uFillTx/>
              </a:defRPr>
            </a:lvl1pPr>
          </a:lstStyle>
          <a:p>
            <a:pPr/>
            <a:r>
              <a:t>Title Text</a:t>
            </a:r>
          </a:p>
        </p:txBody>
      </p:sp>
      <p:sp>
        <p:nvSpPr>
          <p:cNvPr id="71" name="Body Level One…"/>
          <p:cNvSpPr txBox="1"/>
          <p:nvPr>
            <p:ph type="body" idx="1"/>
          </p:nvPr>
        </p:nvSpPr>
        <p:spPr>
          <a:xfrm>
            <a:off x="669725" y="1830583"/>
            <a:ext cx="7804550" cy="4420200"/>
          </a:xfrm>
          <a:prstGeom prst="rect">
            <a:avLst/>
          </a:prstGeom>
        </p:spPr>
        <p:txBody>
          <a:bodyPr lIns="35716" tIns="35716" rIns="35716" bIns="35716" anchor="ctr">
            <a:normAutofit fontScale="100000" lnSpcReduction="0"/>
          </a:bodyPr>
          <a:lstStyle>
            <a:lvl1pPr marL="296333" indent="-296333" defTabSz="410763">
              <a:spcBef>
                <a:spcPts val="2900"/>
              </a:spcBef>
              <a:buSzPct val="75000"/>
              <a:buFontTx/>
              <a:defRPr sz="2400">
                <a:uFillTx/>
                <a:latin typeface="Helvetica Light"/>
                <a:ea typeface="Helvetica Light"/>
                <a:cs typeface="Helvetica Light"/>
                <a:sym typeface="Helvetica Light"/>
              </a:defRPr>
            </a:lvl1pPr>
            <a:lvl2pPr marL="740832" indent="-296332" defTabSz="410763">
              <a:spcBef>
                <a:spcPts val="2900"/>
              </a:spcBef>
              <a:buSzPct val="75000"/>
              <a:buFontTx/>
              <a:buChar char="•"/>
              <a:defRPr sz="2400">
                <a:uFillTx/>
                <a:latin typeface="Helvetica Light"/>
                <a:ea typeface="Helvetica Light"/>
                <a:cs typeface="Helvetica Light"/>
                <a:sym typeface="Helvetica Light"/>
              </a:defRPr>
            </a:lvl2pPr>
            <a:lvl3pPr marL="1185332" indent="-296332" defTabSz="410763">
              <a:spcBef>
                <a:spcPts val="2900"/>
              </a:spcBef>
              <a:buSzPct val="75000"/>
              <a:buFontTx/>
              <a:defRPr sz="2400">
                <a:uFillTx/>
                <a:latin typeface="Helvetica Light"/>
                <a:ea typeface="Helvetica Light"/>
                <a:cs typeface="Helvetica Light"/>
                <a:sym typeface="Helvetica Light"/>
              </a:defRPr>
            </a:lvl3pPr>
            <a:lvl4pPr marL="1629833" indent="-296332" defTabSz="410763">
              <a:spcBef>
                <a:spcPts val="2900"/>
              </a:spcBef>
              <a:buSzPct val="75000"/>
              <a:buFontTx/>
              <a:buChar char="•"/>
              <a:defRPr sz="2400">
                <a:uFillTx/>
                <a:latin typeface="Helvetica Light"/>
                <a:ea typeface="Helvetica Light"/>
                <a:cs typeface="Helvetica Light"/>
                <a:sym typeface="Helvetica Light"/>
              </a:defRPr>
            </a:lvl4pPr>
            <a:lvl5pPr marL="2074333" indent="-296333" defTabSz="410763">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0733" y="6505277"/>
            <a:ext cx="253604" cy="249235"/>
          </a:xfrm>
          <a:prstGeom prst="rect">
            <a:avLst/>
          </a:prstGeom>
        </p:spPr>
        <p:txBody>
          <a:bodyPr wrap="none" lIns="35716" tIns="35716" rIns="35716" bIns="35716" anchor="t"/>
          <a:lstStyle>
            <a:lvl1pPr algn="ctr" defTabSz="410763">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1pPr>
      <a:lvl2pPr marL="0" marR="0" indent="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2pPr>
      <a:lvl3pPr marL="0" marR="0" indent="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3pPr>
      <a:lvl4pPr marL="0" marR="0" indent="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4pPr>
      <a:lvl5pPr marL="0" marR="0" indent="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5pPr>
      <a:lvl6pPr marL="0" marR="0" indent="45720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6pPr>
      <a:lvl7pPr marL="0" marR="0" indent="91440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7pPr>
      <a:lvl8pPr marL="0" marR="0" indent="137160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8pPr>
      <a:lvl9pPr marL="0" marR="0" indent="182880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Z2r-GEQD73BP9FRWMV6QA5bQ" TargetMode="External"/><Relationship Id="rId3" Type="http://schemas.openxmlformats.org/officeDocument/2006/relationships/hyperlink" Target="https://github.com/braddelong/public-files/blob/master/econ-210a-lecture-11a.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bernanke-macroeconomics-great-depression.pdf" TargetMode="External"/><Relationship Id="rId3" Type="http://schemas.openxmlformats.org/officeDocument/2006/relationships/hyperlink" Target="https://github.com/braddelong/public-files/blob/master/readings/article-richardson-troost-monetary-intervention.pdf" TargetMode="External"/><Relationship Id="rId4" Type="http://schemas.openxmlformats.org/officeDocument/2006/relationships/hyperlink" Target="https://github.com/braddelong/public-files/blob/master/readings/article-milanovic-%26-al-pre-industrial-inequality.pdf" TargetMode="External"/><Relationship Id="rId5" Type="http://schemas.openxmlformats.org/officeDocument/2006/relationships/hyperlink" Target="https://github.com/braddelong/public-files/blob/master/readings/article-piketty-zucman-capital-is-back.pdf"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braddelong/public-files/blob/master/readings/article-bernanke-macroeconomics-great-depression.pdf" TargetMode="External"/><Relationship Id="rId4"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github.com/braddelong/public-files/blob/master/readings/article-richardson-troost-monetary-intervention.pdf" TargetMode="External"/><Relationship Id="rId4" Type="http://schemas.openxmlformats.org/officeDocument/2006/relationships/image" Target="../media/image27.png"/><Relationship Id="rId5"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github.com/braddelong/public-files/blob/master/readings/article-milanovic-%26-al-pre-industrial-inequality.pdf" TargetMode="External"/><Relationship Id="rId4" Type="http://schemas.openxmlformats.org/officeDocument/2006/relationships/image" Target="../media/image3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www.icloud.com/numbers/0Y0FpX-xky2r4_BwNZ-iJPbew" TargetMode="External"/><Relationship Id="rId4" Type="http://schemas.openxmlformats.org/officeDocument/2006/relationships/image" Target="../media/image3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delong.typepad.com/files/keynes-peace.pdf"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delong.typepad.com/files/keynes-peace.pdf" TargetMode="Externa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delong.typepad.com/files/keynes-peace.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delong.typepad.com/files/keynes-peace.pdf"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i.lib.byu.edu/index.php/President_Wilson%27s_Fourteen_Points"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delong.typepad.com/files/keynes-peace.pdf"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delong.typepad.com/files/keynes-peace.pdf" TargetMode="Externa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delong.typepad.com/files/keynes-peace.pdf" TargetMode="Externa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delong.typepad.com/files/keynes-peace.pdf" TargetMode="Externa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gutenberg.ca/ebooks/keynes-essaysinpersuasion/keynes-essaysinpersuasion-00-h.html#Economic_Consequences" TargetMode="Externa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gutenberg.ca/ebooks/keynes-essaysinpersuasion/keynes-essaysinpersuasion-00-h.html#Economic_Consequences" TargetMode="Externa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github.com/braddelong/public-files/blob/master/readings/article-piketty-zucman-capital-is-back.pdf" TargetMode="Externa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Great Depression:…"/>
          <p:cNvSpPr txBox="1"/>
          <p:nvPr>
            <p:ph type="title" idx="4294967295"/>
          </p:nvPr>
        </p:nvSpPr>
        <p:spPr>
          <a:xfrm>
            <a:off x="277663" y="-1"/>
            <a:ext cx="8572501" cy="3352174"/>
          </a:xfrm>
          <a:prstGeom prst="rect">
            <a:avLst/>
          </a:prstGeom>
        </p:spPr>
        <p:txBody>
          <a:bodyPr>
            <a:normAutofit fontScale="100000" lnSpcReduction="0"/>
          </a:bodyPr>
          <a:lstStyle/>
          <a:p>
            <a:pPr defTabSz="438911">
              <a:lnSpc>
                <a:spcPts val="11100"/>
              </a:lnSpc>
              <a:defRPr sz="7679"/>
            </a:pPr>
            <a:r>
              <a:t>Great Depression:</a:t>
            </a:r>
          </a:p>
          <a:p>
            <a:pPr defTabSz="438911">
              <a:lnSpc>
                <a:spcPts val="9400"/>
              </a:lnSpc>
              <a:defRPr sz="6240"/>
            </a:pPr>
            <a:r>
              <a:t>Origins &amp; Progress</a:t>
            </a:r>
          </a:p>
        </p:txBody>
      </p:sp>
      <p:sp>
        <p:nvSpPr>
          <p:cNvPr id="82"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defTabSz="425195">
              <a:spcBef>
                <a:spcPts val="1100"/>
              </a:spcBef>
              <a:buSzTx/>
              <a:buFontTx/>
              <a:buNone/>
              <a:defRPr sz="3348"/>
            </a:pPr>
            <a:r>
              <a:t>Brad DeLong</a:t>
            </a:r>
          </a:p>
          <a:p>
            <a:pPr marL="0" indent="0" algn="ctr" defTabSz="425195">
              <a:spcBef>
                <a:spcPts val="1100"/>
              </a:spcBef>
              <a:buSzTx/>
              <a:buFontTx/>
              <a:buNone/>
              <a:defRPr sz="2232"/>
            </a:pPr>
            <a:r>
              <a:t>U.C. Berkeley</a:t>
            </a:r>
          </a:p>
          <a:p>
            <a:pPr marL="0" indent="0" algn="ctr" defTabSz="425195">
              <a:spcBef>
                <a:spcPts val="1100"/>
              </a:spcBef>
              <a:buSzTx/>
              <a:buFontTx/>
              <a:buNone/>
              <a:defRPr sz="1302"/>
            </a:pPr>
          </a:p>
          <a:p>
            <a:pPr marL="0" indent="0" algn="ctr" defTabSz="425195">
              <a:spcBef>
                <a:spcPts val="1100"/>
              </a:spcBef>
              <a:buSzTx/>
              <a:buFontTx/>
              <a:buNone/>
              <a:defRPr sz="1302"/>
            </a:pPr>
            <a:r>
              <a:t>Last Edited: 2020-04-08</a:t>
            </a:r>
          </a:p>
          <a:p>
            <a:pPr marL="0" indent="0" algn="ctr" defTabSz="425195">
              <a:spcBef>
                <a:spcPts val="1100"/>
              </a:spcBef>
              <a:buSzTx/>
              <a:buFontTx/>
              <a:buNone/>
              <a:defRPr sz="1302"/>
            </a:pPr>
            <a:r>
              <a:t>&lt; </a:t>
            </a:r>
            <a:r>
              <a:rPr u="sng">
                <a:solidFill>
                  <a:srgbClr val="0000FF"/>
                </a:solidFill>
                <a:uFill>
                  <a:solidFill>
                    <a:srgbClr val="0000FF"/>
                  </a:solidFill>
                </a:uFill>
                <a:hlinkClick r:id="rId2" invalidUrl="" action="" tgtFrame="" tooltip="" history="1" highlightClick="0" endSnd="0"/>
              </a:rPr>
              <a:t>https://www.icloud.com/keynote/0Z2r-GEQD73BP9FRWMV6QA5bQ</a:t>
            </a:r>
            <a:r>
              <a:t>&gt;</a:t>
            </a:r>
          </a:p>
          <a:p>
            <a:pPr marL="0" indent="0" algn="ctr" defTabSz="425195">
              <a:spcBef>
                <a:spcPts val="1100"/>
              </a:spcBef>
              <a:buSzTx/>
              <a:buFontTx/>
              <a:buNone/>
              <a:defRPr sz="1302"/>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https://github.com/braddelong/public-files/blob/master/econ-210a-lecture-11a.pptx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ames Stock (2020)"/>
          <p:cNvSpPr txBox="1"/>
          <p:nvPr>
            <p:ph type="title" idx="4294967295"/>
          </p:nvPr>
        </p:nvSpPr>
        <p:spPr>
          <a:xfrm>
            <a:off x="444500" y="0"/>
            <a:ext cx="8255000" cy="1587501"/>
          </a:xfrm>
          <a:prstGeom prst="rect">
            <a:avLst/>
          </a:prstGeom>
        </p:spPr>
        <p:txBody>
          <a:bodyPr>
            <a:normAutofit fontScale="100000" lnSpcReduction="0"/>
          </a:bodyPr>
          <a:lstStyle>
            <a:lvl1pPr defTabSz="393192">
              <a:lnSpc>
                <a:spcPts val="9900"/>
              </a:lnSpc>
              <a:defRPr sz="6880">
                <a:solidFill>
                  <a:srgbClr val="000080"/>
                </a:solidFill>
              </a:defRPr>
            </a:lvl1pPr>
          </a:lstStyle>
          <a:p>
            <a:pPr/>
            <a:r>
              <a:t>James Stock (2020)</a:t>
            </a:r>
          </a:p>
        </p:txBody>
      </p:sp>
      <p:sp>
        <p:nvSpPr>
          <p:cNvPr id="124"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a:normAutofit fontScale="100000" lnSpcReduction="0"/>
          </a:bodyPr>
          <a:lstStyle/>
          <a:p>
            <a:pPr marL="0" indent="0" defTabSz="242315">
              <a:lnSpc>
                <a:spcPts val="3100"/>
              </a:lnSpc>
              <a:spcBef>
                <a:spcPts val="600"/>
              </a:spcBef>
              <a:buSzTx/>
              <a:buFontTx/>
              <a:buNone/>
              <a:defRPr b="1" sz="1590">
                <a:latin typeface="+mn-lt"/>
                <a:ea typeface="+mn-ea"/>
                <a:cs typeface="+mn-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defRPr sz="1271">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defRPr sz="1271">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defRPr sz="1271">
                <a:latin typeface="Times New Roman"/>
                <a:ea typeface="Times New Roman"/>
                <a:cs typeface="Times New Roman"/>
                <a:sym typeface="Times New Roman"/>
              </a:defRPr>
            </a:pPr>
            <a:r>
              <a:t>For March 21, 2020, the positive test rate in the United States is approximately 10%…</a:t>
            </a:r>
          </a:p>
        </p:txBody>
      </p:sp>
      <p:pic>
        <p:nvPicPr>
          <p:cNvPr id="125"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126"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127"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128"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129"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Bringing the Economy Back Up from Anæsthesia"/>
          <p:cNvSpPr txBox="1"/>
          <p:nvPr>
            <p:ph type="title" idx="4294967295"/>
          </p:nvPr>
        </p:nvSpPr>
        <p:spPr>
          <a:xfrm>
            <a:off x="444500" y="0"/>
            <a:ext cx="8255000" cy="1587501"/>
          </a:xfrm>
          <a:prstGeom prst="rect">
            <a:avLst/>
          </a:prstGeom>
        </p:spPr>
        <p:txBody>
          <a:bodyPr>
            <a:normAutofit fontScale="100000" lnSpcReduction="0"/>
          </a:bodyPr>
          <a:lstStyle>
            <a:lvl1pPr defTabSz="283463">
              <a:lnSpc>
                <a:spcPts val="7100"/>
              </a:lnSpc>
              <a:defRPr sz="4960">
                <a:solidFill>
                  <a:srgbClr val="000080"/>
                </a:solidFill>
              </a:defRPr>
            </a:lvl1pPr>
          </a:lstStyle>
          <a:p>
            <a:pPr/>
            <a:r>
              <a:t>Bringing the Economy Back Up from Anæsthesia</a:t>
            </a:r>
          </a:p>
        </p:txBody>
      </p:sp>
      <p:sp>
        <p:nvSpPr>
          <p:cNvPr id="140" name="Major issues:…"/>
          <p:cNvSpPr txBox="1"/>
          <p:nvPr>
            <p:ph type="body" idx="4294967295"/>
          </p:nvPr>
        </p:nvSpPr>
        <p:spPr>
          <a:xfrm>
            <a:off x="444500" y="1587500"/>
            <a:ext cx="8255000" cy="4937520"/>
          </a:xfrm>
          <a:prstGeom prst="rect">
            <a:avLst/>
          </a:prstGeom>
        </p:spPr>
        <p:txBody>
          <a:bodyPr>
            <a:normAutofit fontScale="100000" lnSpcReduction="0"/>
          </a:bodyPr>
          <a:lstStyle/>
          <a:p>
            <a:pPr marL="0" indent="0" defTabSz="288036">
              <a:lnSpc>
                <a:spcPts val="3700"/>
              </a:lnSpc>
              <a:buSzTx/>
              <a:buFontTx/>
              <a:buNone/>
              <a:defRPr b="1" sz="1890">
                <a:latin typeface="+mn-lt"/>
                <a:ea typeface="+mn-ea"/>
                <a:cs typeface="+mn-cs"/>
                <a:sym typeface="Helvetica"/>
              </a:defRPr>
            </a:pPr>
            <a:r>
              <a:t>Major issues:</a:t>
            </a:r>
          </a:p>
          <a:p>
            <a:pPr marL="216026" indent="-216026" defTabSz="288036">
              <a:lnSpc>
                <a:spcPts val="3300"/>
              </a:lnSpc>
              <a:defRPr sz="1512">
                <a:latin typeface="Times New Roman"/>
                <a:ea typeface="Times New Roman"/>
                <a:cs typeface="Times New Roman"/>
                <a:sym typeface="Times New Roman"/>
              </a:defRPr>
            </a:pPr>
            <a:r>
              <a:t>Certificates of immunity:</a:t>
            </a:r>
          </a:p>
          <a:p>
            <a:pPr lvl="1" marL="504062" indent="-216026" defTabSz="288036">
              <a:lnSpc>
                <a:spcPts val="3300"/>
              </a:lnSpc>
              <a:buChar char="•"/>
              <a:defRPr sz="1512">
                <a:latin typeface="Times New Roman"/>
                <a:ea typeface="Times New Roman"/>
                <a:cs typeface="Times New Roman"/>
                <a:sym typeface="Times New Roman"/>
              </a:defRPr>
            </a:pPr>
            <a:r>
              <a:t>Which requires test, test, test:</a:t>
            </a:r>
          </a:p>
          <a:p>
            <a:pPr lvl="2" marL="792098" indent="-216026" defTabSz="288036">
              <a:lnSpc>
                <a:spcPts val="3300"/>
              </a:lnSpc>
              <a:defRPr sz="1512">
                <a:latin typeface="Times New Roman"/>
                <a:ea typeface="Times New Roman"/>
                <a:cs typeface="Times New Roman"/>
                <a:sym typeface="Times New Roman"/>
              </a:defRPr>
            </a:pPr>
            <a:r>
              <a:t>And not just disease virus tests</a:t>
            </a:r>
          </a:p>
          <a:p>
            <a:pPr lvl="2" marL="792098" indent="-216026" defTabSz="288036">
              <a:lnSpc>
                <a:spcPts val="3300"/>
              </a:lnSpc>
              <a:defRPr sz="1512">
                <a:latin typeface="Times New Roman"/>
                <a:ea typeface="Times New Roman"/>
                <a:cs typeface="Times New Roman"/>
                <a:sym typeface="Times New Roman"/>
              </a:defRPr>
            </a:pPr>
            <a:r>
              <a:t>Presence-of-antibodies tests</a:t>
            </a:r>
          </a:p>
          <a:p>
            <a:pPr marL="216026" indent="-216026" defTabSz="288036">
              <a:lnSpc>
                <a:spcPts val="3300"/>
              </a:lnSpc>
              <a:defRPr sz="1512">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defRPr sz="1512">
                <a:latin typeface="Times New Roman"/>
                <a:ea typeface="Times New Roman"/>
                <a:cs typeface="Times New Roman"/>
                <a:sym typeface="Times New Roman"/>
              </a:defRPr>
            </a:pPr>
            <a:r>
              <a:t>What jobs can be done with minimal infection risk?</a:t>
            </a:r>
          </a:p>
          <a:p>
            <a:pPr marL="216026" indent="-216026" defTabSz="288036">
              <a:lnSpc>
                <a:spcPts val="3300"/>
              </a:lnSpc>
              <a:defRPr sz="1512">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defRPr sz="1512">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defRPr sz="1512">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buChar char="•"/>
              <a:defRPr sz="1512">
                <a:latin typeface="Times New Roman"/>
                <a:ea typeface="Times New Roman"/>
                <a:cs typeface="Times New Roman"/>
                <a:sym typeface="Times New Roman"/>
              </a:defRPr>
            </a:pPr>
            <a:r>
              <a:t>Which is pretty much all of them</a:t>
            </a:r>
          </a:p>
          <a:p>
            <a:pPr marL="216026" indent="-216026" defTabSz="288036">
              <a:lnSpc>
                <a:spcPts val="3300"/>
              </a:lnSpc>
              <a:defRPr sz="1512">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buSzTx/>
              <a:buFontTx/>
              <a:buNone/>
              <a:defRPr b="1" sz="1890">
                <a:latin typeface="+mn-lt"/>
                <a:ea typeface="+mn-ea"/>
                <a:cs typeface="+mn-cs"/>
                <a:sym typeface="Helvetica"/>
              </a:defRPr>
            </a:pPr>
          </a:p>
          <a:p>
            <a:pPr marL="0" indent="0" defTabSz="288036">
              <a:lnSpc>
                <a:spcPts val="3700"/>
              </a:lnSpc>
              <a:buSzTx/>
              <a:buFontTx/>
              <a:buNone/>
              <a:defRPr b="1" sz="1890">
                <a:latin typeface="+mn-lt"/>
                <a:ea typeface="+mn-ea"/>
                <a:cs typeface="+mn-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Keeping the Economy from Crashing During the Lockdown"/>
          <p:cNvSpPr txBox="1"/>
          <p:nvPr>
            <p:ph type="title" idx="4294967295"/>
          </p:nvPr>
        </p:nvSpPr>
        <p:spPr>
          <a:xfrm>
            <a:off x="444500" y="0"/>
            <a:ext cx="8255000" cy="1587501"/>
          </a:xfrm>
          <a:prstGeom prst="rect">
            <a:avLst/>
          </a:prstGeom>
        </p:spPr>
        <p:txBody>
          <a:bodyPr>
            <a:normAutofit fontScale="100000" lnSpcReduction="0"/>
          </a:bodyPr>
          <a:lstStyle>
            <a:lvl1pPr defTabSz="246888">
              <a:lnSpc>
                <a:spcPts val="6200"/>
              </a:lnSpc>
              <a:defRPr sz="4320">
                <a:solidFill>
                  <a:srgbClr val="000080"/>
                </a:solidFill>
              </a:defRPr>
            </a:lvl1pPr>
          </a:lstStyle>
          <a:p>
            <a:pPr/>
            <a:r>
              <a:t>Keeping the Economy from Crashing During the Lockdown</a:t>
            </a:r>
          </a:p>
        </p:txBody>
      </p:sp>
      <p:sp>
        <p:nvSpPr>
          <p:cNvPr id="143" name="Nick Rowe: We have a 50% output cut in 100% of the sectors:…"/>
          <p:cNvSpPr txBox="1"/>
          <p:nvPr>
            <p:ph type="body" idx="4294967295"/>
          </p:nvPr>
        </p:nvSpPr>
        <p:spPr>
          <a:xfrm>
            <a:off x="444500" y="1587500"/>
            <a:ext cx="8255000" cy="4937520"/>
          </a:xfrm>
          <a:prstGeom prst="rect">
            <a:avLst/>
          </a:prstGeom>
        </p:spPr>
        <p:txBody>
          <a:bodyPr>
            <a:normAutofit fontScale="100000" lnSpcReduction="0"/>
          </a:bodyPr>
          <a:lstStyle/>
          <a:p>
            <a:pPr marL="0" indent="0" defTabSz="288036">
              <a:lnSpc>
                <a:spcPts val="3700"/>
              </a:lnSpc>
              <a:buSzTx/>
              <a:buFontTx/>
              <a:buNone/>
              <a:defRPr b="1" sz="1890">
                <a:latin typeface="+mn-lt"/>
                <a:ea typeface="+mn-ea"/>
                <a:cs typeface="+mn-cs"/>
                <a:sym typeface="Helvetica"/>
              </a:defRPr>
            </a:pPr>
            <a:r>
              <a:t>Nick Rowe: We have a 50% output cut in 100% of the sectors:</a:t>
            </a:r>
          </a:p>
          <a:p>
            <a:pPr marL="216026" indent="-216026" defTabSz="288036">
              <a:lnSpc>
                <a:spcPts val="3300"/>
              </a:lnSpc>
              <a:defRPr sz="1512">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defRPr sz="1512">
                <a:latin typeface="Times New Roman"/>
                <a:ea typeface="Times New Roman"/>
                <a:cs typeface="Times New Roman"/>
                <a:sym typeface="Times New Roman"/>
              </a:defRPr>
            </a:pPr>
            <a:r>
              <a:t>Nick’s thought experiment:</a:t>
            </a:r>
          </a:p>
          <a:p>
            <a:pPr lvl="1" marL="504062" indent="-216026" defTabSz="288036">
              <a:lnSpc>
                <a:spcPts val="3300"/>
              </a:lnSpc>
              <a:buChar char="•"/>
              <a:defRPr sz="1512">
                <a:latin typeface="Times New Roman"/>
                <a:ea typeface="Times New Roman"/>
                <a:cs typeface="Times New Roman"/>
                <a:sym typeface="Times New Roman"/>
              </a:defRPr>
            </a:pPr>
            <a:r>
              <a:t>In three months we are going to invent unobtanium:</a:t>
            </a:r>
          </a:p>
          <a:p>
            <a:pPr lvl="2" marL="792098" indent="-216026" defTabSz="288036">
              <a:lnSpc>
                <a:spcPts val="3300"/>
              </a:lnSpc>
              <a:defRPr sz="1512">
                <a:latin typeface="Times New Roman"/>
                <a:ea typeface="Times New Roman"/>
                <a:cs typeface="Times New Roman"/>
                <a:sym typeface="Times New Roman"/>
              </a:defRPr>
            </a:pPr>
            <a:r>
              <a:t>Substantial intertemporal substitutibility </a:t>
            </a:r>
          </a:p>
          <a:p>
            <a:pPr lvl="2" marL="792098" indent="-216026" defTabSz="288036">
              <a:lnSpc>
                <a:spcPts val="3300"/>
              </a:lnSpc>
              <a:defRPr sz="1512">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defRPr sz="1512">
                <a:latin typeface="Times New Roman"/>
                <a:ea typeface="Times New Roman"/>
                <a:cs typeface="Times New Roman"/>
                <a:sym typeface="Times New Roman"/>
              </a:defRPr>
            </a:pPr>
            <a:r>
              <a:t>Hence high desired savings rate now</a:t>
            </a:r>
          </a:p>
          <a:p>
            <a:pPr lvl="1" marL="504062" indent="-216026" defTabSz="288036">
              <a:lnSpc>
                <a:spcPts val="3300"/>
              </a:lnSpc>
              <a:buChar char="•"/>
              <a:defRPr sz="1512">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buChar char="•"/>
              <a:defRPr sz="1512">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buChar char="•"/>
              <a:defRPr sz="1512">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buChar char="•"/>
              <a:defRPr sz="1512">
                <a:latin typeface="Times New Roman"/>
                <a:ea typeface="Times New Roman"/>
                <a:cs typeface="Times New Roman"/>
                <a:sym typeface="Times New Roman"/>
              </a:defRPr>
            </a:pPr>
            <a:r>
              <a:t>We need a good RBC economist: are there any?…</a:t>
            </a:r>
          </a:p>
          <a:p>
            <a:pPr marL="0" indent="0" defTabSz="288036">
              <a:lnSpc>
                <a:spcPts val="3300"/>
              </a:lnSpc>
              <a:buSzTx/>
              <a:buFontTx/>
              <a:buNone/>
              <a:defRPr sz="1512">
                <a:latin typeface="Times New Roman"/>
                <a:ea typeface="Times New Roman"/>
                <a:cs typeface="Times New Roman"/>
                <a:sym typeface="Times New Roman"/>
              </a:defRPr>
            </a:pPr>
          </a:p>
          <a:p>
            <a:pPr marL="0" indent="0" defTabSz="288036">
              <a:lnSpc>
                <a:spcPts val="3300"/>
              </a:lnSpc>
              <a:buSzTx/>
              <a:buFontTx/>
              <a:buNone/>
              <a:defRPr sz="1512">
                <a:latin typeface="Times New Roman"/>
                <a:ea typeface="Times New Roman"/>
                <a:cs typeface="Times New Roman"/>
                <a:sym typeface="Times New Roman"/>
              </a:defRPr>
            </a:pPr>
          </a:p>
          <a:p>
            <a:pPr marL="0" indent="0" defTabSz="288036">
              <a:lnSpc>
                <a:spcPts val="2700"/>
              </a:lnSpc>
              <a:buSzTx/>
              <a:buFontTx/>
              <a:buNone/>
              <a:defRPr sz="1008">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Keeping the Economy from Crashing During the Lockdown II"/>
          <p:cNvSpPr txBox="1"/>
          <p:nvPr>
            <p:ph type="title" idx="4294967295"/>
          </p:nvPr>
        </p:nvSpPr>
        <p:spPr>
          <a:xfrm>
            <a:off x="444500" y="0"/>
            <a:ext cx="8255000" cy="1587501"/>
          </a:xfrm>
          <a:prstGeom prst="rect">
            <a:avLst/>
          </a:prstGeom>
        </p:spPr>
        <p:txBody>
          <a:bodyPr>
            <a:normAutofit fontScale="100000" lnSpcReduction="0"/>
          </a:bodyPr>
          <a:lstStyle>
            <a:lvl1pPr defTabSz="233172">
              <a:lnSpc>
                <a:spcPts val="5900"/>
              </a:lnSpc>
              <a:defRPr sz="4080">
                <a:solidFill>
                  <a:srgbClr val="000080"/>
                </a:solidFill>
              </a:defRPr>
            </a:lvl1pPr>
          </a:lstStyle>
          <a:p>
            <a:pPr/>
            <a:r>
              <a:t>Keeping the Economy from Crashing During the Lockdown II</a:t>
            </a:r>
          </a:p>
        </p:txBody>
      </p:sp>
      <p:sp>
        <p:nvSpPr>
          <p:cNvPr id="146" name="Nick Rowe:…"/>
          <p:cNvSpPr txBox="1"/>
          <p:nvPr>
            <p:ph type="body" idx="4294967295"/>
          </p:nvPr>
        </p:nvSpPr>
        <p:spPr>
          <a:xfrm>
            <a:off x="444500" y="1587500"/>
            <a:ext cx="8255000" cy="4937520"/>
          </a:xfrm>
          <a:prstGeom prst="rect">
            <a:avLst/>
          </a:prstGeom>
        </p:spPr>
        <p:txBody>
          <a:bodyPr>
            <a:normAutofit fontScale="100000" lnSpcReduction="0"/>
          </a:bodyPr>
          <a:lstStyle/>
          <a:p>
            <a:pPr marL="0" indent="0" defTabSz="361188">
              <a:lnSpc>
                <a:spcPts val="4700"/>
              </a:lnSpc>
              <a:spcBef>
                <a:spcPts val="900"/>
              </a:spcBef>
              <a:buSzTx/>
              <a:buFontTx/>
              <a:buNone/>
              <a:defRPr b="1" sz="2370">
                <a:latin typeface="+mn-lt"/>
                <a:ea typeface="+mn-ea"/>
                <a:cs typeface="+mn-cs"/>
                <a:sym typeface="Helvetica"/>
              </a:defRPr>
            </a:pPr>
            <a:r>
              <a:t>Nick Rowe:</a:t>
            </a:r>
          </a:p>
          <a:p>
            <a:pPr marL="270890" indent="-270890" defTabSz="361188">
              <a:lnSpc>
                <a:spcPts val="4100"/>
              </a:lnSpc>
              <a:spcBef>
                <a:spcPts val="900"/>
              </a:spcBef>
              <a:defRPr sz="189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defRPr sz="1896">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Char char="•"/>
              <a:defRPr sz="1896">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Char char="•"/>
              <a:defRPr sz="1896">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Char char="•"/>
              <a:defRPr sz="1896">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FontTx/>
              <a:buNone/>
              <a:defRPr sz="1896">
                <a:latin typeface="Times New Roman"/>
                <a:ea typeface="Times New Roman"/>
                <a:cs typeface="Times New Roman"/>
                <a:sym typeface="Times New Roman"/>
              </a:defRPr>
            </a:pPr>
          </a:p>
          <a:p>
            <a:pPr marL="0" indent="0" defTabSz="361188">
              <a:lnSpc>
                <a:spcPts val="4700"/>
              </a:lnSpc>
              <a:spcBef>
                <a:spcPts val="900"/>
              </a:spcBef>
              <a:buSzTx/>
              <a:buFontTx/>
              <a:buNone/>
              <a:defRPr b="1" sz="2370">
                <a:latin typeface="+mn-lt"/>
                <a:ea typeface="+mn-ea"/>
                <a:cs typeface="+mn-cs"/>
                <a:sym typeface="Helvetica"/>
              </a:defRPr>
            </a:pPr>
            <a:r>
              <a:t>Plus: distributional issues</a:t>
            </a:r>
          </a:p>
          <a:p>
            <a:pPr marL="0" indent="0" defTabSz="361188">
              <a:lnSpc>
                <a:spcPts val="4700"/>
              </a:lnSpc>
              <a:spcBef>
                <a:spcPts val="900"/>
              </a:spcBef>
              <a:buSzTx/>
              <a:buFontTx/>
              <a:buNone/>
              <a:defRPr b="1" sz="2370">
                <a:latin typeface="+mn-lt"/>
                <a:ea typeface="+mn-ea"/>
                <a:cs typeface="+mn-cs"/>
                <a:sym typeface="Helvetica"/>
              </a:defRPr>
            </a:pPr>
            <a:r>
              <a:t>Plus: bankruptcy and credit chain issues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a:lnSpc>
                <a:spcPct val="100000"/>
              </a:lnSpc>
              <a:defRPr sz="6000"/>
            </a:lvl1pPr>
          </a:lstStyle>
          <a:p>
            <a:pPr/>
            <a:r>
              <a:t>Coronavirus!</a:t>
            </a:r>
          </a:p>
        </p:txBody>
      </p:sp>
      <p:pic>
        <p:nvPicPr>
          <p:cNvPr id="85" name="Image" descr="Image"/>
          <p:cNvPicPr>
            <a:picLocks noChangeAspect="1"/>
          </p:cNvPicPr>
          <p:nvPr/>
        </p:nvPicPr>
        <p:blipFill>
          <a:blip r:embed="rId2">
            <a:extLst/>
          </a:blip>
          <a:stretch>
            <a:fillRect/>
          </a:stretch>
        </p:blipFill>
        <p:spPr>
          <a:xfrm>
            <a:off x="1736030" y="1511724"/>
            <a:ext cx="5797952" cy="5136589"/>
          </a:xfrm>
          <a:prstGeom prst="rect">
            <a:avLst/>
          </a:prstGeom>
          <a:ln w="3175">
            <a:miter lim="400000"/>
          </a:ln>
        </p:spPr>
      </p:pic>
      <p:pic>
        <p:nvPicPr>
          <p:cNvPr id="86" name="Image" descr="Image"/>
          <p:cNvPicPr>
            <a:picLocks noChangeAspect="1"/>
          </p:cNvPicPr>
          <p:nvPr/>
        </p:nvPicPr>
        <p:blipFill>
          <a:blip r:embed="rId3">
            <a:extLst/>
          </a:blip>
          <a:stretch>
            <a:fillRect/>
          </a:stretch>
        </p:blipFill>
        <p:spPr>
          <a:xfrm>
            <a:off x="1736030" y="1225406"/>
            <a:ext cx="5797952" cy="286319"/>
          </a:xfrm>
          <a:prstGeom prst="rect">
            <a:avLst/>
          </a:prstGeom>
          <a:ln w="3175">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a:lnSpc>
                <a:spcPct val="100000"/>
              </a:lnSpc>
              <a:defRPr sz="6000">
                <a:solidFill>
                  <a:srgbClr val="000080"/>
                </a:solidFill>
              </a:defRPr>
            </a:lvl1pPr>
          </a:lstStyle>
          <a:p>
            <a:pPr/>
            <a:r>
              <a:t>MOAR Coronavirus!</a:t>
            </a:r>
          </a:p>
        </p:txBody>
      </p:sp>
      <p:sp>
        <p:nvSpPr>
          <p:cNvPr id="149"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ormAutofit fontScale="100000" lnSpcReduction="0"/>
          </a:bodyPr>
          <a:lstStyle/>
          <a:p>
            <a:pPr marL="0" indent="0" defTabSz="270341">
              <a:spcBef>
                <a:spcPts val="600"/>
              </a:spcBef>
              <a:buSzTx/>
              <a:buFontTx/>
              <a:buNone/>
              <a:defRPr b="1" sz="3000">
                <a:latin typeface="+mn-lt"/>
                <a:ea typeface="+mn-ea"/>
                <a:cs typeface="+mn-cs"/>
                <a:sym typeface="Helvetica"/>
              </a:defRPr>
            </a:pPr>
            <a:r>
              <a:t>Death for Geezers!</a:t>
            </a:r>
          </a:p>
          <a:p>
            <a:pPr marL="142285" indent="-142285" defTabSz="270341">
              <a:spcBef>
                <a:spcPts val="600"/>
              </a:spcBef>
              <a:buFontTx/>
              <a:defRPr sz="2400">
                <a:latin typeface="Times New Roman"/>
                <a:ea typeface="Times New Roman"/>
                <a:cs typeface="Times New Roman"/>
                <a:sym typeface="Times New Roman"/>
              </a:defRPr>
            </a:pPr>
            <a:r>
              <a:t>Mortality for the Youngs very low…</a:t>
            </a:r>
          </a:p>
          <a:p>
            <a:pPr marL="142285" indent="-142285" defTabSz="270341">
              <a:spcBef>
                <a:spcPts val="600"/>
              </a:spcBef>
              <a:buFontTx/>
              <a:defRPr sz="2400">
                <a:latin typeface="Times New Roman"/>
                <a:ea typeface="Times New Roman"/>
                <a:cs typeface="Times New Roman"/>
                <a:sym typeface="Times New Roman"/>
              </a:defRPr>
            </a:pPr>
            <a:r>
              <a:t>It’s the flu for them—for you…</a:t>
            </a:r>
          </a:p>
          <a:p>
            <a:pPr marL="142285" indent="-142285" defTabSz="270341">
              <a:spcBef>
                <a:spcPts val="600"/>
              </a:spcBef>
              <a:buFontTx/>
              <a:defRPr sz="2400">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FontTx/>
              <a:defRPr sz="2400">
                <a:latin typeface="Times New Roman"/>
                <a:ea typeface="Times New Roman"/>
                <a:cs typeface="Times New Roman"/>
                <a:sym typeface="Times New Roman"/>
              </a:defRPr>
            </a:pPr>
            <a:r>
              <a:t>And an extra doubling—or is it 5%?—mortality for the overweight</a:t>
            </a:r>
          </a:p>
        </p:txBody>
      </p:sp>
      <p:pic>
        <p:nvPicPr>
          <p:cNvPr id="150"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defTabSz="297179">
              <a:lnSpc>
                <a:spcPct val="100000"/>
              </a:lnSpc>
              <a:defRPr sz="3900">
                <a:solidFill>
                  <a:srgbClr val="000080"/>
                </a:solidFill>
              </a:defRPr>
            </a:lvl1pPr>
          </a:lstStyle>
          <a:p>
            <a:pPr/>
            <a:r>
              <a:t>What We Think Happened in Wuhan</a:t>
            </a:r>
          </a:p>
        </p:txBody>
      </p:sp>
      <p:sp>
        <p:nvSpPr>
          <p:cNvPr id="153"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ormAutofit fontScale="100000" lnSpcReduction="0"/>
          </a:bodyPr>
          <a:lstStyle/>
          <a:p>
            <a:pPr marL="0" indent="0" defTabSz="203682">
              <a:spcBef>
                <a:spcPts val="400"/>
              </a:spcBef>
              <a:buSzTx/>
              <a:buFontTx/>
              <a:buNone/>
              <a:defRPr b="1" sz="1650">
                <a:latin typeface="+mn-lt"/>
                <a:ea typeface="+mn-ea"/>
                <a:cs typeface="+mn-cs"/>
                <a:sym typeface="Helvetica"/>
              </a:defRPr>
            </a:pPr>
            <a:r>
              <a:t>China beat it quickly &amp; relatively easily!</a:t>
            </a:r>
          </a:p>
          <a:p>
            <a:pPr marL="107200" indent="-107200" defTabSz="203682">
              <a:spcBef>
                <a:spcPts val="400"/>
              </a:spcBef>
              <a:buFontTx/>
              <a:defRPr sz="1320">
                <a:latin typeface="Times New Roman"/>
                <a:ea typeface="Times New Roman"/>
                <a:cs typeface="Times New Roman"/>
                <a:sym typeface="Times New Roman"/>
              </a:defRPr>
            </a:pPr>
            <a:r>
              <a:t>We think</a:t>
            </a:r>
          </a:p>
          <a:p>
            <a:pPr marL="107200" indent="-107200" defTabSz="203682">
              <a:spcBef>
                <a:spcPts val="400"/>
              </a:spcBef>
              <a:buFontTx/>
              <a:defRPr sz="1320">
                <a:latin typeface="Times New Roman"/>
                <a:ea typeface="Times New Roman"/>
                <a:cs typeface="Times New Roman"/>
                <a:sym typeface="Times New Roman"/>
              </a:defRPr>
            </a:pPr>
            <a:r>
              <a:t>Shut down Wuhan when 200 cases per day</a:t>
            </a:r>
          </a:p>
          <a:p>
            <a:pPr marL="107200" indent="-107200" defTabSz="203682">
              <a:spcBef>
                <a:spcPts val="400"/>
              </a:spcBef>
              <a:buFontTx/>
              <a:defRPr sz="1320">
                <a:latin typeface="Times New Roman"/>
                <a:ea typeface="Times New Roman"/>
                <a:cs typeface="Times New Roman"/>
                <a:sym typeface="Times New Roman"/>
              </a:defRPr>
            </a:pPr>
            <a:r>
              <a:t>That seems to have been a good decision</a:t>
            </a:r>
          </a:p>
        </p:txBody>
      </p:sp>
      <p:pic>
        <p:nvPicPr>
          <p:cNvPr id="154"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a:lnSpc>
                <a:spcPct val="100000"/>
              </a:lnSpc>
              <a:defRPr sz="6000">
                <a:solidFill>
                  <a:srgbClr val="000080"/>
                </a:solidFill>
              </a:defRPr>
            </a:lvl1pPr>
          </a:lstStyle>
          <a:p>
            <a:pPr/>
            <a:r>
              <a:t>The Goal</a:t>
            </a:r>
          </a:p>
        </p:txBody>
      </p:sp>
      <p:sp>
        <p:nvSpPr>
          <p:cNvPr id="157"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ormAutofit fontScale="100000" lnSpcReduction="0"/>
          </a:bodyPr>
          <a:lstStyle/>
          <a:p>
            <a:pPr marL="0" indent="0" defTabSz="107543">
              <a:spcBef>
                <a:spcPts val="500"/>
              </a:spcBef>
              <a:buSzTx/>
              <a:buFontTx/>
              <a:buNone/>
              <a:defRPr b="1" sz="1320">
                <a:latin typeface="+mn-lt"/>
                <a:ea typeface="+mn-ea"/>
                <a:cs typeface="+mn-cs"/>
                <a:sym typeface="Helvetica"/>
              </a:defRPr>
            </a:pPr>
            <a:r>
              <a:t>When Is It Appropriate to Move on This?</a:t>
            </a:r>
          </a:p>
          <a:p>
            <a:pPr marL="56602" indent="-56602" defTabSz="107543">
              <a:spcBef>
                <a:spcPts val="500"/>
              </a:spcBef>
              <a:buFontTx/>
              <a:defRPr sz="1056">
                <a:latin typeface="Times New Roman"/>
                <a:ea typeface="Times New Roman"/>
                <a:cs typeface="Times New Roman"/>
                <a:sym typeface="Times New Roman"/>
              </a:defRPr>
            </a:pPr>
            <a:r>
              <a:t>Immediate social distancing…</a:t>
            </a:r>
          </a:p>
          <a:p>
            <a:pPr marL="56602" indent="-56602" defTabSz="107543">
              <a:spcBef>
                <a:spcPts val="500"/>
              </a:spcBef>
              <a:buFontTx/>
              <a:defRPr sz="1056">
                <a:latin typeface="Times New Roman"/>
                <a:ea typeface="Times New Roman"/>
                <a:cs typeface="Times New Roman"/>
                <a:sym typeface="Times New Roman"/>
              </a:defRPr>
            </a:pPr>
            <a:r>
              <a:t>Self-isolate if you have a cough and a fever…</a:t>
            </a:r>
          </a:p>
          <a:p>
            <a:pPr marL="56602" indent="-56602" defTabSz="107543">
              <a:spcBef>
                <a:spcPts val="500"/>
              </a:spcBef>
              <a:buFontTx/>
              <a:defRPr sz="1056">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FontTx/>
              <a:defRPr sz="1056">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FontTx/>
              <a:buChar char="•"/>
              <a:defRPr sz="1056">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FontTx/>
              <a:buChar char="•"/>
              <a:defRPr sz="1056">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FontTx/>
              <a:buChar char="•"/>
              <a:defRPr sz="1056">
                <a:latin typeface="Times New Roman"/>
                <a:ea typeface="Times New Roman"/>
                <a:cs typeface="Times New Roman"/>
                <a:sym typeface="Times New Roman"/>
              </a:defRPr>
            </a:pPr>
            <a:r>
              <a:t>Plus the sparks you throw off making others’ lives more difficult</a:t>
            </a:r>
          </a:p>
        </p:txBody>
      </p:sp>
      <p:pic>
        <p:nvPicPr>
          <p:cNvPr id="158"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References"/>
          <p:cNvSpPr txBox="1"/>
          <p:nvPr>
            <p:ph type="title" idx="4294967295"/>
          </p:nvPr>
        </p:nvSpPr>
        <p:spPr>
          <a:xfrm>
            <a:off x="444500" y="0"/>
            <a:ext cx="8255000" cy="1587501"/>
          </a:xfrm>
          <a:prstGeom prst="rect">
            <a:avLst/>
          </a:prstGeom>
        </p:spPr>
        <p:txBody>
          <a:bodyPr>
            <a:normAutofit fontScale="100000" lnSpcReduction="0"/>
          </a:bodyPr>
          <a:lstStyle>
            <a:lvl1pPr>
              <a:defRPr>
                <a:solidFill>
                  <a:srgbClr val="000080"/>
                </a:solidFill>
              </a:defRPr>
            </a:lvl1pPr>
          </a:lstStyle>
          <a:p>
            <a:pPr/>
            <a:r>
              <a:t>References</a:t>
            </a:r>
          </a:p>
        </p:txBody>
      </p:sp>
      <p:sp>
        <p:nvSpPr>
          <p:cNvPr id="161"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a:normAutofit fontScale="100000" lnSpcReduction="0"/>
          </a:bodyPr>
          <a:lstStyle/>
          <a:p>
            <a:pPr marL="342899" indent="-342899">
              <a:lnSpc>
                <a:spcPts val="5200"/>
              </a:lnSpc>
              <a:spcBef>
                <a:spcPts val="1200"/>
              </a:spcBef>
              <a:defRPr sz="2400">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a:lnSpc>
                <a:spcPts val="5200"/>
              </a:lnSpc>
              <a:spcBef>
                <a:spcPts val="1200"/>
              </a:spcBef>
              <a:defRPr sz="2400">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a:lnSpc>
                <a:spcPts val="5200"/>
              </a:lnSpc>
              <a:spcBef>
                <a:spcPts val="1200"/>
              </a:spcBef>
              <a:defRPr sz="2400">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a:lnSpc>
                <a:spcPct val="100000"/>
              </a:lnSpc>
              <a:defRPr sz="6000">
                <a:solidFill>
                  <a:srgbClr val="000080"/>
                </a:solidFill>
              </a:defRPr>
            </a:lvl1pPr>
          </a:lstStyle>
          <a:p>
            <a:pPr/>
            <a:r>
              <a:t>MOAR Coronavirus!</a:t>
            </a:r>
          </a:p>
        </p:txBody>
      </p:sp>
      <p:sp>
        <p:nvSpPr>
          <p:cNvPr id="164"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ormAutofit fontScale="100000" lnSpcReduction="0"/>
          </a:bodyPr>
          <a:lstStyle/>
          <a:p>
            <a:pPr marL="0" indent="0" defTabSz="215976">
              <a:spcBef>
                <a:spcPts val="900"/>
              </a:spcBef>
              <a:buSzTx/>
              <a:buFontTx/>
              <a:buNone/>
              <a:defRPr b="1" sz="2430">
                <a:latin typeface="+mn-lt"/>
                <a:ea typeface="+mn-ea"/>
                <a:cs typeface="+mn-cs"/>
                <a:sym typeface="Helvetica"/>
              </a:defRPr>
            </a:pPr>
            <a:r>
              <a:t>What I am watching:</a:t>
            </a:r>
          </a:p>
          <a:p>
            <a:pPr marL="113671" indent="-113671" defTabSz="215976">
              <a:spcBef>
                <a:spcPts val="900"/>
              </a:spcBef>
              <a:buFontTx/>
              <a:defRPr b="1" sz="1944">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FontTx/>
              <a:defRPr b="1" sz="1944">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FontTx/>
              <a:defRPr i="1" sz="1944">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FontTx/>
              <a:defRPr i="1" sz="1944">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FontTx/>
              <a:defRPr i="1" sz="1944">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Catch Our Breath…"/>
          <p:cNvSpPr txBox="1"/>
          <p:nvPr>
            <p:ph type="title"/>
          </p:nvPr>
        </p:nvSpPr>
        <p:spPr>
          <a:xfrm>
            <a:off x="276457" y="-1"/>
            <a:ext cx="8572501" cy="1270001"/>
          </a:xfrm>
          <a:prstGeom prst="rect">
            <a:avLst/>
          </a:prstGeom>
        </p:spPr>
        <p:txBody>
          <a:bodyPr/>
          <a:lstStyle/>
          <a:p>
            <a:pPr/>
            <a:r>
              <a:t>Catch Our Breath…</a:t>
            </a:r>
          </a:p>
        </p:txBody>
      </p:sp>
      <p:sp>
        <p:nvSpPr>
          <p:cNvPr id="167"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168" name="Image" descr="Image"/>
          <p:cNvPicPr>
            <a:picLocks noChangeAspect="1"/>
          </p:cNvPicPr>
          <p:nvPr/>
        </p:nvPicPr>
        <p:blipFill>
          <a:blip r:embed="rId8">
            <a:extLst/>
          </a:blip>
          <a:stretch>
            <a:fillRect/>
          </a:stretch>
        </p:blipFill>
        <p:spPr>
          <a:xfrm>
            <a:off x="4086457" y="1270000"/>
            <a:ext cx="4762501" cy="4762500"/>
          </a:xfrm>
          <a:prstGeom prst="rect">
            <a:avLst/>
          </a:prstGeom>
          <a:ln w="3175">
            <a:miter lim="400000"/>
          </a:ln>
        </p:spPr>
      </p:pic>
      <p:sp>
        <p:nvSpPr>
          <p:cNvPr id="169"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defTabSz="410764">
              <a:lnSpc>
                <a:spcPct val="100000"/>
              </a:lnSpc>
              <a:defRPr sz="5600">
                <a:solidFill>
                  <a:srgbClr val="000080"/>
                </a:solidFill>
                <a:uFillTx/>
              </a:defRPr>
            </a:lvl1pPr>
          </a:lstStyle>
          <a:p>
            <a:pPr/>
            <a:r>
              <a:t>Coronavirus! (March 16)</a:t>
            </a:r>
          </a:p>
        </p:txBody>
      </p:sp>
      <p:sp>
        <p:nvSpPr>
          <p:cNvPr id="172"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ormAutofit fontScale="100000" lnSpcReduction="0"/>
          </a:bodyPr>
          <a:lstStyle/>
          <a:p>
            <a:pPr marL="0" indent="0" defTabSz="340704">
              <a:spcBef>
                <a:spcPts val="800"/>
              </a:spcBef>
              <a:buSzTx/>
              <a:buFontTx/>
              <a:buNone/>
              <a:defRPr b="1" sz="1748">
                <a:latin typeface="+mn-lt"/>
                <a:ea typeface="+mn-ea"/>
                <a:cs typeface="+mn-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FontTx/>
              <a:buNone/>
              <a:defRPr b="1" sz="1748">
                <a:latin typeface="+mn-lt"/>
                <a:ea typeface="+mn-ea"/>
                <a:cs typeface="+mn-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FontTx/>
              <a:buNone/>
              <a:defRPr b="1" sz="1748">
                <a:latin typeface="+mn-lt"/>
                <a:ea typeface="+mn-ea"/>
                <a:cs typeface="+mn-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FontTx/>
              <a:buNone/>
              <a:defRPr b="1" sz="1748">
                <a:latin typeface="+mn-lt"/>
                <a:ea typeface="+mn-ea"/>
                <a:cs typeface="+mn-cs"/>
                <a:sym typeface="Helvetica"/>
              </a:defRPr>
            </a:pPr>
          </a:p>
          <a:p>
            <a:pPr marL="0" indent="0" defTabSz="340704">
              <a:spcBef>
                <a:spcPts val="800"/>
              </a:spcBef>
              <a:buSzTx/>
              <a:buFontTx/>
              <a:buNone/>
              <a:defRPr b="1" sz="1748">
                <a:latin typeface="+mn-lt"/>
                <a:ea typeface="+mn-ea"/>
                <a:cs typeface="+mn-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FontTx/>
              <a:buNone/>
              <a:defRPr b="1" sz="1748">
                <a:latin typeface="+mn-lt"/>
                <a:ea typeface="+mn-ea"/>
                <a:cs typeface="+mn-cs"/>
                <a:sym typeface="Helvetica"/>
              </a:defRPr>
            </a:pPr>
          </a:p>
          <a:p>
            <a:pPr marL="179317" indent="-179317" defTabSz="340704">
              <a:spcBef>
                <a:spcPts val="800"/>
              </a:spcBef>
              <a:buFontTx/>
              <a:defRPr sz="1748">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About the Course"/>
          <p:cNvSpPr txBox="1"/>
          <p:nvPr>
            <p:ph type="title" idx="4294967295"/>
          </p:nvPr>
        </p:nvSpPr>
        <p:spPr>
          <a:xfrm>
            <a:off x="277663" y="139697"/>
            <a:ext cx="8572502" cy="1267128"/>
          </a:xfrm>
          <a:prstGeom prst="rect">
            <a:avLst/>
          </a:prstGeom>
        </p:spPr>
        <p:txBody>
          <a:bodyPr lIns="45718" tIns="45718" rIns="45718" bIns="45718">
            <a:normAutofit fontScale="100000" lnSpcReduction="0"/>
          </a:bodyPr>
          <a:lstStyle>
            <a:lvl1pPr>
              <a:lnSpc>
                <a:spcPct val="100000"/>
              </a:lnSpc>
              <a:defRPr sz="6000">
                <a:solidFill>
                  <a:srgbClr val="000080"/>
                </a:solidFill>
              </a:defRPr>
            </a:lvl1pPr>
          </a:lstStyle>
          <a:p>
            <a:pPr/>
            <a:r>
              <a:t>MOAR Coronavirus!</a:t>
            </a:r>
          </a:p>
        </p:txBody>
      </p:sp>
      <p:sp>
        <p:nvSpPr>
          <p:cNvPr id="175"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ormAutofit fontScale="100000" lnSpcReduction="0"/>
          </a:bodyPr>
          <a:lstStyle/>
          <a:p>
            <a:pPr marL="0" indent="0" defTabSz="323298">
              <a:buSzTx/>
              <a:buFontTx/>
              <a:buNone/>
              <a:defRPr b="1" sz="1619">
                <a:latin typeface="+mn-lt"/>
                <a:ea typeface="+mn-ea"/>
                <a:cs typeface="+mn-cs"/>
                <a:sym typeface="Helvetica"/>
              </a:defRPr>
            </a:pPr>
            <a:r>
              <a:t>As of March 21: Things are not moving in the right direction:</a:t>
            </a:r>
          </a:p>
          <a:p>
            <a:pPr marL="170156" indent="-170156" defTabSz="323298">
              <a:buFontTx/>
              <a:defRPr sz="1619">
                <a:latin typeface="Times New Roman"/>
                <a:ea typeface="Times New Roman"/>
                <a:cs typeface="Times New Roman"/>
                <a:sym typeface="Times New Roman"/>
              </a:defRPr>
            </a:pPr>
            <a:r>
              <a:t>What is the R</a:t>
            </a:r>
            <a:r>
              <a:rPr baseline="-5998"/>
              <a:t>0</a:t>
            </a:r>
            <a:r>
              <a:t>?</a:t>
            </a:r>
          </a:p>
          <a:p>
            <a:pPr marL="170156" indent="-170156" defTabSz="323298">
              <a:buFontTx/>
              <a:defRPr sz="1619">
                <a:latin typeface="Times New Roman"/>
                <a:ea typeface="Times New Roman"/>
                <a:cs typeface="Times New Roman"/>
                <a:sym typeface="Times New Roman"/>
              </a:defRPr>
            </a:pPr>
            <a:r>
              <a:t>How can the R</a:t>
            </a:r>
            <a:r>
              <a:rPr baseline="-5998"/>
              <a:t>0</a:t>
            </a:r>
            <a:r>
              <a:t> be changed?</a:t>
            </a:r>
          </a:p>
          <a:p>
            <a:pPr marL="170156" indent="-170156" defTabSz="323298">
              <a:buFontTx/>
              <a:defRPr sz="1619">
                <a:latin typeface="Times New Roman"/>
                <a:ea typeface="Times New Roman"/>
                <a:cs typeface="Times New Roman"/>
                <a:sym typeface="Times New Roman"/>
              </a:defRPr>
            </a:pPr>
            <a:r>
              <a:t>How will the R</a:t>
            </a:r>
            <a:r>
              <a:rPr baseline="-5998"/>
              <a:t>0</a:t>
            </a:r>
            <a:r>
              <a:t> change?</a:t>
            </a:r>
          </a:p>
          <a:p>
            <a:pPr marL="170156" indent="-170156" defTabSz="323298">
              <a:buFontTx/>
              <a:defRPr sz="1619">
                <a:latin typeface="Times New Roman"/>
                <a:ea typeface="Times New Roman"/>
                <a:cs typeface="Times New Roman"/>
                <a:sym typeface="Times New Roman"/>
              </a:defRPr>
            </a:pPr>
            <a:r>
              <a:t>What is the asymptote share of the population?</a:t>
            </a:r>
          </a:p>
          <a:p>
            <a:pPr marL="170156" indent="-170156" defTabSz="323298">
              <a:buFontTx/>
              <a:defRPr sz="1619">
                <a:latin typeface="Times New Roman"/>
                <a:ea typeface="Times New Roman"/>
                <a:cs typeface="Times New Roman"/>
                <a:sym typeface="Times New Roman"/>
              </a:defRPr>
            </a:pPr>
            <a:r>
              <a:t>What is the mortality rate?</a:t>
            </a:r>
          </a:p>
        </p:txBody>
      </p:sp>
      <p:pic>
        <p:nvPicPr>
          <p:cNvPr id="176"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177"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a:lnSpc>
                <a:spcPct val="100000"/>
              </a:lnSpc>
              <a:defRPr sz="6000">
                <a:solidFill>
                  <a:srgbClr val="000080"/>
                </a:solidFill>
              </a:defRPr>
            </a:lvl1pPr>
          </a:lstStyle>
          <a:p>
            <a:pPr/>
            <a:r>
              <a:t>MOAR Coronavirus!</a:t>
            </a:r>
          </a:p>
        </p:txBody>
      </p:sp>
      <p:sp>
        <p:nvSpPr>
          <p:cNvPr id="180"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ormAutofit fontScale="100000" lnSpcReduction="0"/>
          </a:bodyPr>
          <a:lstStyle/>
          <a:p>
            <a:pPr marL="0" indent="0" defTabSz="323298">
              <a:buSzTx/>
              <a:buFontTx/>
              <a:buNone/>
              <a:defRPr b="1" sz="1619">
                <a:latin typeface="+mn-lt"/>
                <a:ea typeface="+mn-ea"/>
                <a:cs typeface="+mn-cs"/>
                <a:sym typeface="Helvetica"/>
              </a:defRPr>
            </a:pPr>
            <a:r>
              <a:t>As of March 10: Things are not moving in the right direction:</a:t>
            </a:r>
          </a:p>
          <a:p>
            <a:pPr marL="170156" indent="-170156" defTabSz="323298">
              <a:buFontTx/>
              <a:defRPr sz="1619">
                <a:latin typeface="Times New Roman"/>
                <a:ea typeface="Times New Roman"/>
                <a:cs typeface="Times New Roman"/>
                <a:sym typeface="Times New Roman"/>
              </a:defRPr>
            </a:pPr>
            <a:r>
              <a:t>What is the R</a:t>
            </a:r>
            <a:r>
              <a:rPr baseline="-5998"/>
              <a:t>0</a:t>
            </a:r>
            <a:r>
              <a:t>?</a:t>
            </a:r>
          </a:p>
          <a:p>
            <a:pPr marL="170156" indent="-170156" defTabSz="323298">
              <a:buFontTx/>
              <a:defRPr sz="1619">
                <a:latin typeface="Times New Roman"/>
                <a:ea typeface="Times New Roman"/>
                <a:cs typeface="Times New Roman"/>
                <a:sym typeface="Times New Roman"/>
              </a:defRPr>
            </a:pPr>
            <a:r>
              <a:t>How can the R</a:t>
            </a:r>
            <a:r>
              <a:rPr baseline="-5998"/>
              <a:t>0</a:t>
            </a:r>
            <a:r>
              <a:t> be changed?</a:t>
            </a:r>
          </a:p>
          <a:p>
            <a:pPr marL="170156" indent="-170156" defTabSz="323298">
              <a:buFontTx/>
              <a:defRPr sz="1619">
                <a:latin typeface="Times New Roman"/>
                <a:ea typeface="Times New Roman"/>
                <a:cs typeface="Times New Roman"/>
                <a:sym typeface="Times New Roman"/>
              </a:defRPr>
            </a:pPr>
            <a:r>
              <a:t>How will the R</a:t>
            </a:r>
            <a:r>
              <a:rPr baseline="-5998"/>
              <a:t>0</a:t>
            </a:r>
            <a:r>
              <a:t> change?</a:t>
            </a:r>
          </a:p>
          <a:p>
            <a:pPr marL="170156" indent="-170156" defTabSz="323298">
              <a:buFontTx/>
              <a:defRPr sz="1619">
                <a:latin typeface="Times New Roman"/>
                <a:ea typeface="Times New Roman"/>
                <a:cs typeface="Times New Roman"/>
                <a:sym typeface="Times New Roman"/>
              </a:defRPr>
            </a:pPr>
            <a:r>
              <a:t>What is the asymptote share of the population?</a:t>
            </a:r>
          </a:p>
          <a:p>
            <a:pPr marL="170156" indent="-170156" defTabSz="323298">
              <a:buFontTx/>
              <a:defRPr sz="1619">
                <a:latin typeface="Times New Roman"/>
                <a:ea typeface="Times New Roman"/>
                <a:cs typeface="Times New Roman"/>
                <a:sym typeface="Times New Roman"/>
              </a:defRPr>
            </a:pPr>
            <a:r>
              <a:t>What is the mortality rate?</a:t>
            </a:r>
          </a:p>
        </p:txBody>
      </p:sp>
      <p:pic>
        <p:nvPicPr>
          <p:cNvPr id="181"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182"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atch Our Breath…"/>
          <p:cNvSpPr txBox="1"/>
          <p:nvPr>
            <p:ph type="title"/>
          </p:nvPr>
        </p:nvSpPr>
        <p:spPr>
          <a:xfrm>
            <a:off x="276457" y="-3"/>
            <a:ext cx="8572501" cy="1270005"/>
          </a:xfrm>
          <a:prstGeom prst="rect">
            <a:avLst/>
          </a:prstGeom>
        </p:spPr>
        <p:txBody>
          <a:bodyPr/>
          <a:lstStyle/>
          <a:p>
            <a:pPr/>
            <a:r>
              <a:t>Notes</a:t>
            </a:r>
          </a:p>
        </p:txBody>
      </p:sp>
      <p:sp>
        <p:nvSpPr>
          <p:cNvPr id="185"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18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Coronavirus"/>
          <p:cNvSpPr txBox="1"/>
          <p:nvPr>
            <p:ph type="title" idx="4294967295"/>
          </p:nvPr>
        </p:nvSpPr>
        <p:spPr>
          <a:xfrm>
            <a:off x="228600" y="0"/>
            <a:ext cx="8699500" cy="1587501"/>
          </a:xfrm>
          <a:prstGeom prst="rect">
            <a:avLst/>
          </a:prstGeom>
        </p:spPr>
        <p:txBody>
          <a:bodyPr>
            <a:normAutofit fontScale="100000" lnSpcReduction="0"/>
          </a:bodyPr>
          <a:lstStyle/>
          <a:p>
            <a:pPr/>
            <a:r>
              <a:t>Coronavirus</a:t>
            </a:r>
          </a:p>
        </p:txBody>
      </p:sp>
      <p:sp>
        <p:nvSpPr>
          <p:cNvPr id="89" name="Where we think we are, as of Mo Apr 6:…"/>
          <p:cNvSpPr txBox="1"/>
          <p:nvPr>
            <p:ph type="body" sz="half" idx="4294967295"/>
          </p:nvPr>
        </p:nvSpPr>
        <p:spPr>
          <a:xfrm>
            <a:off x="228600" y="1587500"/>
            <a:ext cx="3216355" cy="4800010"/>
          </a:xfrm>
          <a:prstGeom prst="rect">
            <a:avLst/>
          </a:prstGeom>
        </p:spPr>
        <p:txBody>
          <a:bodyPr>
            <a:normAutofit fontScale="100000" lnSpcReduction="0"/>
          </a:bodyPr>
          <a:lstStyle/>
          <a:p>
            <a:pPr marL="0" indent="0" defTabSz="182880">
              <a:lnSpc>
                <a:spcPts val="2400"/>
              </a:lnSpc>
              <a:spcBef>
                <a:spcPts val="400"/>
              </a:spcBef>
              <a:buSzTx/>
              <a:buFontTx/>
              <a:buNone/>
              <a:defRPr b="1" sz="1200">
                <a:latin typeface="+mn-lt"/>
                <a:ea typeface="+mn-ea"/>
                <a:cs typeface="+mn-cs"/>
                <a:sym typeface="Helvetica"/>
              </a:defRPr>
            </a:pPr>
            <a:r>
              <a:t>Where we think we are, as of Mo Apr 6:</a:t>
            </a:r>
          </a:p>
          <a:p>
            <a:pPr marL="137159" indent="-137159" defTabSz="182880">
              <a:lnSpc>
                <a:spcPts val="2100"/>
              </a:lnSpc>
              <a:spcBef>
                <a:spcPts val="400"/>
              </a:spcBef>
              <a:defRPr sz="960">
                <a:latin typeface="Times New Roman"/>
                <a:ea typeface="Times New Roman"/>
                <a:cs typeface="Times New Roman"/>
                <a:sym typeface="Times New Roman"/>
              </a:defRPr>
            </a:pPr>
            <a:r>
              <a:t>We really do not  know</a:t>
            </a:r>
          </a:p>
          <a:p>
            <a:pPr marL="137159" indent="-137159" defTabSz="182880">
              <a:lnSpc>
                <a:spcPts val="2100"/>
              </a:lnSpc>
              <a:spcBef>
                <a:spcPts val="400"/>
              </a:spcBef>
              <a:defRPr sz="960">
                <a:latin typeface="Times New Roman"/>
                <a:ea typeface="Times New Roman"/>
                <a:cs typeface="Times New Roman"/>
                <a:sym typeface="Times New Roman"/>
              </a:defRPr>
            </a:pPr>
            <a:r>
              <a:t>No random samples…</a:t>
            </a:r>
          </a:p>
          <a:p>
            <a:pPr marL="137159" indent="-137159" defTabSz="182880">
              <a:lnSpc>
                <a:spcPts val="2100"/>
              </a:lnSpc>
              <a:spcBef>
                <a:spcPts val="400"/>
              </a:spcBef>
              <a:defRPr sz="960">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defRPr sz="960">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defRPr sz="960">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defRPr sz="960">
                <a:latin typeface="Times New Roman"/>
                <a:ea typeface="Times New Roman"/>
                <a:cs typeface="Times New Roman"/>
                <a:sym typeface="Times New Roman"/>
              </a:defRPr>
            </a:pPr>
            <a:r>
              <a:t>The optimal policy response and its economic consequences hinge critically on the asymptomatic rate</a:t>
            </a:r>
          </a:p>
        </p:txBody>
      </p:sp>
      <p:pic>
        <p:nvPicPr>
          <p:cNvPr id="90"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91"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92"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93"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94"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Readings"/>
          <p:cNvSpPr txBox="1"/>
          <p:nvPr>
            <p:ph type="title" idx="4294967295"/>
          </p:nvPr>
        </p:nvSpPr>
        <p:spPr>
          <a:xfrm>
            <a:off x="444500" y="0"/>
            <a:ext cx="8255000" cy="1587501"/>
          </a:xfrm>
          <a:prstGeom prst="rect">
            <a:avLst/>
          </a:prstGeom>
        </p:spPr>
        <p:txBody>
          <a:bodyPr>
            <a:normAutofit fontScale="100000" lnSpcReduction="0"/>
          </a:bodyPr>
          <a:lstStyle/>
          <a:p>
            <a:pPr/>
            <a:r>
              <a:t>Readings</a:t>
            </a:r>
          </a:p>
        </p:txBody>
      </p:sp>
      <p:sp>
        <p:nvSpPr>
          <p:cNvPr id="189" name="The Great Depression: Origins &amp; Progress:…"/>
          <p:cNvSpPr txBox="1"/>
          <p:nvPr>
            <p:ph type="body" idx="4294967295"/>
          </p:nvPr>
        </p:nvSpPr>
        <p:spPr>
          <a:xfrm>
            <a:off x="444500" y="1587500"/>
            <a:ext cx="8255000" cy="4762500"/>
          </a:xfrm>
          <a:prstGeom prst="rect">
            <a:avLst/>
          </a:prstGeom>
        </p:spPr>
        <p:txBody>
          <a:bodyPr>
            <a:normAutofit fontScale="100000" lnSpcReduction="0"/>
          </a:bodyPr>
          <a:lstStyle/>
          <a:p>
            <a:pPr marL="0" indent="0" defTabSz="306324">
              <a:lnSpc>
                <a:spcPts val="4000"/>
              </a:lnSpc>
              <a:spcBef>
                <a:spcPts val="800"/>
              </a:spcBef>
              <a:buSzTx/>
              <a:buFontTx/>
              <a:buNone/>
              <a:defRPr b="1" sz="2010">
                <a:latin typeface="+mn-lt"/>
                <a:ea typeface="+mn-ea"/>
                <a:cs typeface="+mn-cs"/>
                <a:sym typeface="Helvetica"/>
              </a:defRPr>
            </a:pPr>
            <a:r>
              <a:t>The Great Depression: Origins &amp; Progress:</a:t>
            </a:r>
          </a:p>
          <a:p>
            <a:pPr marL="229742" indent="-229742" defTabSz="306324">
              <a:lnSpc>
                <a:spcPts val="3500"/>
              </a:lnSpc>
              <a:spcBef>
                <a:spcPts val="800"/>
              </a:spcBef>
              <a:defRPr sz="1608">
                <a:latin typeface="Times New Roman"/>
                <a:ea typeface="Times New Roman"/>
                <a:cs typeface="Times New Roman"/>
                <a:sym typeface="Times New Roman"/>
              </a:defRPr>
            </a:pPr>
            <a:r>
              <a:rPr b="1"/>
              <a:t>Ben Bernanke</a:t>
            </a:r>
            <a:r>
              <a:t> (1995): </a:t>
            </a:r>
            <a:r>
              <a:rPr i="1"/>
              <a:t>The Macroeconomics of the Great Depression: A Comparative Approach</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https://github.com/braddelong/public-files/blob/master/readings/article-bernanke-macroeconomics-great-depression.pdf</a:t>
            </a:r>
            <a:r>
              <a:t>&gt;</a:t>
            </a:r>
          </a:p>
          <a:p>
            <a:pPr marL="229742" indent="-229742" defTabSz="306324">
              <a:lnSpc>
                <a:spcPts val="3500"/>
              </a:lnSpc>
              <a:spcBef>
                <a:spcPts val="800"/>
              </a:spcBef>
              <a:defRPr sz="1608">
                <a:latin typeface="Times New Roman"/>
                <a:ea typeface="Times New Roman"/>
                <a:cs typeface="Times New Roman"/>
                <a:sym typeface="Times New Roman"/>
              </a:defRPr>
            </a:pPr>
            <a:r>
              <a:rPr b="1"/>
              <a:t>Gary Richardson &amp; William Troost</a:t>
            </a:r>
            <a:r>
              <a:t> (2009): </a:t>
            </a:r>
            <a:r>
              <a:rPr i="1"/>
              <a:t>Monetary Intervention Mitigated Banking Panics during the Great Depression: Quasi-Experimental Evidence from the Federal Reserve District Border in Mississippi, 1929 to 1933</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https://github.com/braddelong/public-files/blob/master/readings/article-richardson-troost-monetary-intervention.pdf</a:t>
            </a:r>
            <a:r>
              <a:t>&gt;</a:t>
            </a:r>
          </a:p>
          <a:p>
            <a:pPr marL="0" indent="0" defTabSz="306324">
              <a:lnSpc>
                <a:spcPts val="4000"/>
              </a:lnSpc>
              <a:spcBef>
                <a:spcPts val="800"/>
              </a:spcBef>
              <a:buSzTx/>
              <a:buFontTx/>
              <a:buNone/>
              <a:defRPr b="1" sz="2010">
                <a:latin typeface="+mn-lt"/>
                <a:ea typeface="+mn-ea"/>
                <a:cs typeface="+mn-cs"/>
                <a:sym typeface="Helvetica"/>
              </a:defRPr>
            </a:pPr>
          </a:p>
          <a:p>
            <a:pPr marL="0" indent="0" defTabSz="306324">
              <a:lnSpc>
                <a:spcPts val="4000"/>
              </a:lnSpc>
              <a:spcBef>
                <a:spcPts val="800"/>
              </a:spcBef>
              <a:buSzTx/>
              <a:buFontTx/>
              <a:buNone/>
              <a:defRPr b="1" sz="2010">
                <a:latin typeface="+mn-lt"/>
                <a:ea typeface="+mn-ea"/>
                <a:cs typeface="+mn-cs"/>
                <a:sym typeface="Helvetica"/>
              </a:defRPr>
            </a:pPr>
            <a:r>
              <a:t>Inequality:</a:t>
            </a:r>
          </a:p>
          <a:p>
            <a:pPr marL="229742" indent="-229742" defTabSz="306324">
              <a:lnSpc>
                <a:spcPts val="3500"/>
              </a:lnSpc>
              <a:spcBef>
                <a:spcPts val="800"/>
              </a:spcBef>
              <a:defRPr sz="1608">
                <a:latin typeface="Times New Roman"/>
                <a:ea typeface="Times New Roman"/>
                <a:cs typeface="Times New Roman"/>
                <a:sym typeface="Times New Roman"/>
              </a:defRPr>
            </a:pPr>
            <a:r>
              <a:rPr b="1"/>
              <a:t>Branko Milanovic, Peter H. Lindert, &amp; Jeffrey G. Williamson</a:t>
            </a:r>
            <a:r>
              <a:t> (2010): </a:t>
            </a:r>
            <a:r>
              <a:rPr i="1"/>
              <a:t>Pre-Industrial Inequality</a:t>
            </a:r>
            <a:r>
              <a:t> &lt;</a:t>
            </a:r>
            <a:r>
              <a:rPr u="sng">
                <a:solidFill>
                  <a:srgbClr val="0000FF"/>
                </a:solidFill>
                <a:uFill>
                  <a:solidFill>
                    <a:srgbClr val="0000FF"/>
                  </a:solidFill>
                </a:uFill>
                <a:hlinkClick r:id="rId4" invalidUrl="" action="" tgtFrame="" tooltip="" history="1" highlightClick="0" endSnd="0"/>
              </a:rPr>
              <a:t>https://github.com/braddelong/public-files/blob/master/readings/article-milanovic-%26-al-pre-industrial-inequality.pdf</a:t>
            </a:r>
            <a:r>
              <a:t>&gt;</a:t>
            </a:r>
          </a:p>
          <a:p>
            <a:pPr marL="229742" indent="-229742" defTabSz="306324">
              <a:lnSpc>
                <a:spcPts val="3500"/>
              </a:lnSpc>
              <a:spcBef>
                <a:spcPts val="800"/>
              </a:spcBef>
              <a:defRPr sz="1608">
                <a:latin typeface="Times New Roman"/>
                <a:ea typeface="Times New Roman"/>
                <a:cs typeface="Times New Roman"/>
                <a:sym typeface="Times New Roman"/>
              </a:defRPr>
            </a:pPr>
            <a:r>
              <a:rPr b="1"/>
              <a:t>Thomas Piketty &amp; Gabriel Zucman</a:t>
            </a:r>
            <a:r>
              <a:t> (2014): </a:t>
            </a:r>
            <a:r>
              <a:rPr i="1"/>
              <a:t>Capital Is Back: Wealth-Income Ratios in Rich Countries 1700–2010</a:t>
            </a:r>
            <a:r>
              <a:t> &lt;</a:t>
            </a:r>
            <a:r>
              <a:rPr u="sng">
                <a:solidFill>
                  <a:srgbClr val="0000FF"/>
                </a:solidFill>
                <a:uFill>
                  <a:solidFill>
                    <a:srgbClr val="0000FF"/>
                  </a:solidFill>
                </a:uFill>
                <a:hlinkClick r:id="rId5" invalidUrl="" action="" tgtFrame="" tooltip="" history="1" highlightClick="0" endSnd="0"/>
              </a:rPr>
              <a:t>https://github.com/braddelong/public-files/blob/master/readings/article-piketty-zucman-capital-is-back.pdf</a:t>
            </a:r>
            <a:r>
              <a:t>&gt;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Ben Bernanke"/>
          <p:cNvSpPr txBox="1"/>
          <p:nvPr>
            <p:ph type="title" idx="4294967295"/>
          </p:nvPr>
        </p:nvSpPr>
        <p:spPr>
          <a:xfrm>
            <a:off x="277663" y="-1"/>
            <a:ext cx="8572501" cy="1270001"/>
          </a:xfrm>
          <a:prstGeom prst="rect">
            <a:avLst/>
          </a:prstGeom>
        </p:spPr>
        <p:txBody>
          <a:bodyPr>
            <a:normAutofit fontScale="100000" lnSpcReduction="0"/>
          </a:bodyPr>
          <a:lstStyle>
            <a:lvl1pPr defTabSz="438911">
              <a:lnSpc>
                <a:spcPts val="11100"/>
              </a:lnSpc>
              <a:defRPr sz="7679"/>
            </a:lvl1pPr>
          </a:lstStyle>
          <a:p>
            <a:pPr/>
            <a:r>
              <a:t>Ben Bernanke</a:t>
            </a:r>
          </a:p>
        </p:txBody>
      </p:sp>
      <p:sp>
        <p:nvSpPr>
          <p:cNvPr id="192" name="The Macroeconomics of the Great Depression: A Comparative Approach:…"/>
          <p:cNvSpPr txBox="1"/>
          <p:nvPr>
            <p:ph type="body" sz="half" idx="4294967295"/>
          </p:nvPr>
        </p:nvSpPr>
        <p:spPr>
          <a:xfrm>
            <a:off x="277663" y="1270000"/>
            <a:ext cx="4387904" cy="5080000"/>
          </a:xfrm>
          <a:prstGeom prst="rect">
            <a:avLst/>
          </a:prstGeom>
        </p:spPr>
        <p:txBody>
          <a:bodyPr>
            <a:normAutofit fontScale="100000" lnSpcReduction="0"/>
          </a:bodyPr>
          <a:lstStyle/>
          <a:p>
            <a:pPr marL="0" indent="0" defTabSz="306324">
              <a:spcBef>
                <a:spcPts val="800"/>
              </a:spcBef>
              <a:buSzTx/>
              <a:buFontTx/>
              <a:buNone/>
              <a:defRPr b="1" sz="2010">
                <a:latin typeface="+mn-lt"/>
                <a:ea typeface="+mn-ea"/>
                <a:cs typeface="+mn-cs"/>
                <a:sym typeface="Helvetica"/>
              </a:defRPr>
            </a:pPr>
            <a:r>
              <a:t>The Macroeconomics of the Great Depression: A Comparative Approach:</a:t>
            </a:r>
          </a:p>
          <a:p>
            <a:pPr marL="229742" indent="-229742" defTabSz="306324">
              <a:spcBef>
                <a:spcPts val="800"/>
              </a:spcBef>
              <a:defRPr sz="1608">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https://github.com/braddelong/public-files/blob/master/readings/article-bernanke-macroeconomics-great-depression.pdf</a:t>
            </a:r>
            <a:r>
              <a:t>&gt;</a:t>
            </a:r>
          </a:p>
          <a:p>
            <a:pPr marL="229742" indent="-229742" defTabSz="306324">
              <a:spcBef>
                <a:spcPts val="800"/>
              </a:spcBef>
              <a:defRPr sz="1608">
                <a:latin typeface="Times New Roman"/>
                <a:ea typeface="Times New Roman"/>
                <a:cs typeface="Times New Roman"/>
                <a:sym typeface="Times New Roman"/>
              </a:defRPr>
            </a:pPr>
            <a:r>
              <a:t>Bernanke’s view seems to be that two prices need to be “right”:</a:t>
            </a:r>
          </a:p>
          <a:p>
            <a:pPr lvl="1" marL="536066" indent="-229742" defTabSz="306324">
              <a:spcBef>
                <a:spcPts val="800"/>
              </a:spcBef>
              <a:buChar char="•"/>
              <a:defRPr sz="1608">
                <a:latin typeface="Times New Roman"/>
                <a:ea typeface="Times New Roman"/>
                <a:cs typeface="Times New Roman"/>
                <a:sym typeface="Times New Roman"/>
              </a:defRPr>
            </a:pPr>
            <a:r>
              <a:t>w/p </a:t>
            </a:r>
          </a:p>
          <a:p>
            <a:pPr lvl="1" marL="536066" indent="-229742" defTabSz="306324">
              <a:spcBef>
                <a:spcPts val="800"/>
              </a:spcBef>
              <a:buChar char="•"/>
              <a:defRPr sz="1608">
                <a:latin typeface="Times New Roman"/>
                <a:ea typeface="Times New Roman"/>
                <a:cs typeface="Times New Roman"/>
                <a:sym typeface="Times New Roman"/>
              </a:defRPr>
            </a:pPr>
            <a:r>
              <a:t>r = i - π + ρ</a:t>
            </a:r>
          </a:p>
          <a:p>
            <a:pPr marL="229742" indent="-229742" defTabSz="306324">
              <a:spcBef>
                <a:spcPts val="800"/>
              </a:spcBef>
              <a:defRPr sz="1608">
                <a:latin typeface="Times New Roman"/>
                <a:ea typeface="Times New Roman"/>
                <a:cs typeface="Times New Roman"/>
                <a:sym typeface="Times New Roman"/>
              </a:defRPr>
            </a:pPr>
            <a:r>
              <a:t>w is, for reasons that Bernanke finds mysterious, “sticky”</a:t>
            </a:r>
          </a:p>
          <a:p>
            <a:pPr marL="229742" indent="-229742" defTabSz="306324">
              <a:spcBef>
                <a:spcPts val="800"/>
              </a:spcBef>
              <a:defRPr sz="1608">
                <a:latin typeface="Times New Roman"/>
                <a:ea typeface="Times New Roman"/>
                <a:cs typeface="Times New Roman"/>
                <a:sym typeface="Times New Roman"/>
              </a:defRPr>
            </a:pPr>
            <a:r>
              <a:t>falls in the wage and price levels that might restore w/p and M/p to full employment levels drive ρ through the roof</a:t>
            </a:r>
          </a:p>
          <a:p>
            <a:pPr marL="229742" indent="-229742" defTabSz="306324">
              <a:spcBef>
                <a:spcPts val="800"/>
              </a:spcBef>
              <a:defRPr sz="1608">
                <a:latin typeface="Times New Roman"/>
                <a:ea typeface="Times New Roman"/>
                <a:cs typeface="Times New Roman"/>
                <a:sym typeface="Times New Roman"/>
              </a:defRPr>
            </a:pPr>
            <a:r>
              <a:t>Fix a Great Depression by boosting M</a:t>
            </a:r>
          </a:p>
          <a:p>
            <a:pPr marL="229742" indent="-229742" defTabSz="306324">
              <a:spcBef>
                <a:spcPts val="800"/>
              </a:spcBef>
              <a:defRPr sz="1608">
                <a:latin typeface="Times New Roman"/>
                <a:ea typeface="Times New Roman"/>
                <a:cs typeface="Times New Roman"/>
                <a:sym typeface="Times New Roman"/>
              </a:defRPr>
            </a:pPr>
            <a:r>
              <a:t>This view now looks rather naive…</a:t>
            </a:r>
          </a:p>
        </p:txBody>
      </p:sp>
      <p:pic>
        <p:nvPicPr>
          <p:cNvPr id="193" name="Image" descr="Image"/>
          <p:cNvPicPr>
            <a:picLocks noChangeAspect="1"/>
          </p:cNvPicPr>
          <p:nvPr/>
        </p:nvPicPr>
        <p:blipFill>
          <a:blip r:embed="rId4">
            <a:extLst/>
          </a:blip>
          <a:stretch>
            <a:fillRect/>
          </a:stretch>
        </p:blipFill>
        <p:spPr>
          <a:xfrm>
            <a:off x="4665566" y="1269999"/>
            <a:ext cx="4184598" cy="521716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International Evidence on M &amp; Y"/>
          <p:cNvSpPr txBox="1"/>
          <p:nvPr>
            <p:ph type="title" idx="4294967295"/>
          </p:nvPr>
        </p:nvSpPr>
        <p:spPr>
          <a:xfrm>
            <a:off x="277663" y="-1"/>
            <a:ext cx="8572501" cy="1270001"/>
          </a:xfrm>
          <a:prstGeom prst="rect">
            <a:avLst/>
          </a:prstGeom>
        </p:spPr>
        <p:txBody>
          <a:bodyPr>
            <a:normAutofit fontScale="100000" lnSpcReduction="0"/>
          </a:bodyPr>
          <a:lstStyle>
            <a:lvl1pPr defTabSz="246888">
              <a:lnSpc>
                <a:spcPts val="6200"/>
              </a:lnSpc>
              <a:defRPr sz="4320">
                <a:solidFill>
                  <a:srgbClr val="000080"/>
                </a:solidFill>
              </a:defRPr>
            </a:lvl1pPr>
          </a:lstStyle>
          <a:p>
            <a:pPr/>
            <a:r>
              <a:t>International Evidence on M &amp; Y</a:t>
            </a:r>
          </a:p>
        </p:txBody>
      </p:sp>
      <p:sp>
        <p:nvSpPr>
          <p:cNvPr id="198" name="Bernanke regards this as conclusive:…"/>
          <p:cNvSpPr txBox="1"/>
          <p:nvPr>
            <p:ph type="body" sz="half" idx="4294967295"/>
          </p:nvPr>
        </p:nvSpPr>
        <p:spPr>
          <a:xfrm>
            <a:off x="277663" y="1270000"/>
            <a:ext cx="4387904" cy="5080000"/>
          </a:xfrm>
          <a:prstGeom prst="rect">
            <a:avLst/>
          </a:prstGeom>
        </p:spPr>
        <p:txBody>
          <a:bodyPr>
            <a:normAutofit fontScale="100000" lnSpcReduction="0"/>
          </a:bodyPr>
          <a:lstStyle/>
          <a:p>
            <a:pPr marL="0" indent="0" defTabSz="306324">
              <a:spcBef>
                <a:spcPts val="800"/>
              </a:spcBef>
              <a:buSzTx/>
              <a:buFontTx/>
              <a:buNone/>
              <a:defRPr b="1" sz="2010">
                <a:latin typeface="+mn-lt"/>
                <a:ea typeface="+mn-ea"/>
                <a:cs typeface="+mn-cs"/>
                <a:sym typeface="Helvetica"/>
              </a:defRPr>
            </a:pPr>
            <a:r>
              <a:t>Bernanke regards this as conclusive:</a:t>
            </a:r>
          </a:p>
          <a:p>
            <a:pPr marL="229742" indent="-229742" defTabSz="306324">
              <a:spcBef>
                <a:spcPts val="800"/>
              </a:spcBef>
              <a:defRPr sz="1608">
                <a:latin typeface="Times New Roman"/>
                <a:ea typeface="Times New Roman"/>
                <a:cs typeface="Times New Roman"/>
                <a:sym typeface="Times New Roman"/>
              </a:defRPr>
            </a:pPr>
            <a:r>
              <a:t>“Much of the worldwide monetary contraction of the early 1930s was… the largely unintended result of an interaction of poorly designed institutions, shortsighted policy-making, and unfavorable political and economic preconditions…”</a:t>
            </a:r>
          </a:p>
          <a:p>
            <a:pPr marL="229742" indent="-229742" defTabSz="306324">
              <a:spcBef>
                <a:spcPts val="800"/>
              </a:spcBef>
              <a:defRPr sz="1608">
                <a:latin typeface="Times New Roman"/>
                <a:ea typeface="Times New Roman"/>
                <a:cs typeface="Times New Roman"/>
                <a:sym typeface="Times New Roman"/>
              </a:defRPr>
            </a:pPr>
            <a:r>
              <a:t>“Countries that left gold were able to reflate…”</a:t>
            </a:r>
          </a:p>
          <a:p>
            <a:pPr marL="229742" indent="-229742" defTabSz="306324">
              <a:spcBef>
                <a:spcPts val="800"/>
              </a:spcBef>
              <a:defRPr sz="1608">
                <a:latin typeface="Times New Roman"/>
                <a:ea typeface="Times New Roman"/>
                <a:cs typeface="Times New Roman"/>
                <a:sym typeface="Times New Roman"/>
              </a:defRPr>
            </a:pPr>
            <a:r>
              <a:t>“Countries remaining on gold were forced into further deflation…”</a:t>
            </a:r>
          </a:p>
          <a:p>
            <a:pPr marL="229742" indent="-229742" defTabSz="306324">
              <a:spcBef>
                <a:spcPts val="800"/>
              </a:spcBef>
              <a:defRPr sz="1608">
                <a:latin typeface="Times New Roman"/>
                <a:ea typeface="Times New Roman"/>
                <a:cs typeface="Times New Roman"/>
                <a:sym typeface="Times New Roman"/>
              </a:defRPr>
            </a:pPr>
            <a:r>
              <a:t>“Countries that left the gold standard recovered from the Depression more quickly than countries that remained on gold…”</a:t>
            </a:r>
          </a:p>
          <a:p>
            <a:pPr marL="229742" indent="-229742" defTabSz="306324">
              <a:spcBef>
                <a:spcPts val="800"/>
              </a:spcBef>
              <a:defRPr sz="1608">
                <a:latin typeface="Times New Roman"/>
                <a:ea typeface="Times New Roman"/>
                <a:cs typeface="Times New Roman"/>
                <a:sym typeface="Times New Roman"/>
              </a:defRPr>
            </a:pPr>
            <a:r>
              <a:t>“The strong dependence of the rate of recovery on the choice of exchange-rate regime is further, powerful evidence for the importance of monetary factors…”</a:t>
            </a:r>
          </a:p>
        </p:txBody>
      </p:sp>
      <p:sp>
        <p:nvSpPr>
          <p:cNvPr id="199" name="1: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pic>
        <p:nvPicPr>
          <p:cNvPr id="200" name="Image" descr="Image"/>
          <p:cNvPicPr>
            <a:picLocks noChangeAspect="1"/>
          </p:cNvPicPr>
          <p:nvPr/>
        </p:nvPicPr>
        <p:blipFill>
          <a:blip r:embed="rId3">
            <a:extLst/>
          </a:blip>
          <a:stretch>
            <a:fillRect/>
          </a:stretch>
        </p:blipFill>
        <p:spPr>
          <a:xfrm>
            <a:off x="5280527" y="1270000"/>
            <a:ext cx="3569637" cy="5217160"/>
          </a:xfrm>
          <a:prstGeom prst="rect">
            <a:avLst/>
          </a:prstGeom>
          <a:ln w="12700">
            <a:miter lim="400000"/>
          </a:ln>
        </p:spPr>
      </p:pic>
      <p:pic>
        <p:nvPicPr>
          <p:cNvPr id="201" name="Image" descr="Image"/>
          <p:cNvPicPr>
            <a:picLocks noChangeAspect="1"/>
          </p:cNvPicPr>
          <p:nvPr/>
        </p:nvPicPr>
        <p:blipFill>
          <a:blip r:embed="rId4">
            <a:extLst/>
          </a:blip>
          <a:stretch>
            <a:fillRect/>
          </a:stretch>
        </p:blipFill>
        <p:spPr>
          <a:xfrm>
            <a:off x="4665566" y="1270000"/>
            <a:ext cx="4184598" cy="521716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ources of Declines in M"/>
          <p:cNvSpPr txBox="1"/>
          <p:nvPr>
            <p:ph type="title" idx="4294967295"/>
          </p:nvPr>
        </p:nvSpPr>
        <p:spPr>
          <a:xfrm>
            <a:off x="277663" y="-1"/>
            <a:ext cx="8572501" cy="1270001"/>
          </a:xfrm>
          <a:prstGeom prst="rect">
            <a:avLst/>
          </a:prstGeom>
        </p:spPr>
        <p:txBody>
          <a:bodyPr>
            <a:normAutofit fontScale="100000" lnSpcReduction="0"/>
          </a:bodyPr>
          <a:lstStyle>
            <a:lvl1pPr defTabSz="320039">
              <a:lnSpc>
                <a:spcPts val="8100"/>
              </a:lnSpc>
              <a:defRPr sz="5600">
                <a:solidFill>
                  <a:srgbClr val="000080"/>
                </a:solidFill>
              </a:defRPr>
            </a:lvl1pPr>
          </a:lstStyle>
          <a:p>
            <a:pPr/>
            <a:r>
              <a:t>Sources of Declines in M</a:t>
            </a:r>
          </a:p>
        </p:txBody>
      </p:sp>
      <p:sp>
        <p:nvSpPr>
          <p:cNvPr id="206" name="A multiple-equilibrium story:…"/>
          <p:cNvSpPr txBox="1"/>
          <p:nvPr>
            <p:ph type="body" sz="half" idx="4294967295"/>
          </p:nvPr>
        </p:nvSpPr>
        <p:spPr>
          <a:xfrm>
            <a:off x="277663" y="1270000"/>
            <a:ext cx="4387904" cy="5080000"/>
          </a:xfrm>
          <a:prstGeom prst="rect">
            <a:avLst/>
          </a:prstGeom>
        </p:spPr>
        <p:txBody>
          <a:bodyPr>
            <a:normAutofit fontScale="100000" lnSpcReduction="0"/>
          </a:bodyPr>
          <a:lstStyle/>
          <a:p>
            <a:pPr marL="0" indent="0" defTabSz="256031">
              <a:spcBef>
                <a:spcPts val="600"/>
              </a:spcBef>
              <a:buSzTx/>
              <a:buFontTx/>
              <a:buNone/>
              <a:defRPr b="1" sz="1679">
                <a:latin typeface="+mn-lt"/>
                <a:ea typeface="+mn-ea"/>
                <a:cs typeface="+mn-cs"/>
                <a:sym typeface="Helvetica"/>
              </a:defRPr>
            </a:pPr>
            <a:r>
              <a:t>A multiple-equilibrium story:</a:t>
            </a:r>
          </a:p>
          <a:p>
            <a:pPr marL="192023" indent="-192023" defTabSz="256031">
              <a:spcBef>
                <a:spcPts val="600"/>
              </a:spcBef>
              <a:defRPr sz="1344">
                <a:latin typeface="Times New Roman"/>
                <a:ea typeface="Times New Roman"/>
                <a:cs typeface="Times New Roman"/>
                <a:sym typeface="Times New Roman"/>
              </a:defRPr>
            </a:pPr>
            <a:r>
              <a:t>“In 1931 and subsequently, the large declines in the money-gold ratio… did not reflect anyone's consciously chosen policy…”</a:t>
            </a:r>
          </a:p>
          <a:p>
            <a:pPr marL="192023" indent="-192023" defTabSz="256031">
              <a:spcBef>
                <a:spcPts val="600"/>
              </a:spcBef>
              <a:defRPr sz="1344">
                <a:latin typeface="Times New Roman"/>
                <a:ea typeface="Times New Roman"/>
                <a:cs typeface="Times New Roman"/>
                <a:sym typeface="Times New Roman"/>
              </a:defRPr>
            </a:pPr>
            <a:r>
              <a:t>“Under the gold standar as it operated during this period, there appeared to be multiple potential equilibrium values of the money supply…”</a:t>
            </a:r>
          </a:p>
          <a:p>
            <a:pPr marL="192023" indent="-192023" defTabSz="256031">
              <a:spcBef>
                <a:spcPts val="600"/>
              </a:spcBef>
              <a:defRPr sz="1344">
                <a:latin typeface="Times New Roman"/>
                <a:ea typeface="Times New Roman"/>
                <a:cs typeface="Times New Roman"/>
                <a:sym typeface="Times New Roman"/>
              </a:defRPr>
            </a:pPr>
            <a:r>
              <a:t>M/GOLD = (M/BASE)(BASE/RES)(RES/GOLD)</a:t>
            </a:r>
          </a:p>
          <a:p>
            <a:pPr marL="192023" indent="-192023" defTabSz="256031">
              <a:spcBef>
                <a:spcPts val="600"/>
              </a:spcBef>
              <a:defRPr sz="1344">
                <a:latin typeface="Times New Roman"/>
                <a:ea typeface="Times New Roman"/>
                <a:cs typeface="Times New Roman"/>
                <a:sym typeface="Times New Roman"/>
              </a:defRPr>
            </a:pPr>
            <a:r>
              <a:t>“Banking panics and exchange-rate crises… by leading to rises in aggregate currency-deposit and bank reserve-deposit ratios, banking panics typically led to sharp declines in the money multiplier, M/BASE… led central banks to substitute gold for foreign exchange reserves… reduced the ratio of total reserves to gold, RES/GOLD… central banks attempted to increase gold reserves and coverage ratios… induced continuing declines in BASE/RES…”</a:t>
            </a:r>
          </a:p>
          <a:p>
            <a:pPr marL="192023" indent="-192023" defTabSz="256031">
              <a:spcBef>
                <a:spcPts val="600"/>
              </a:spcBef>
              <a:defRPr sz="1344">
                <a:latin typeface="Times New Roman"/>
                <a:ea typeface="Times New Roman"/>
                <a:cs typeface="Times New Roman"/>
                <a:sym typeface="Times New Roman"/>
              </a:defRPr>
            </a:pPr>
            <a:r>
              <a:t>No banking crises and financial panics, no shifts in any of:</a:t>
            </a:r>
          </a:p>
          <a:p>
            <a:pPr lvl="1" marL="448055" indent="-192023" defTabSz="256031">
              <a:spcBef>
                <a:spcPts val="600"/>
              </a:spcBef>
              <a:buChar char="•"/>
              <a:defRPr sz="1344">
                <a:latin typeface="Times New Roman"/>
                <a:ea typeface="Times New Roman"/>
                <a:cs typeface="Times New Roman"/>
                <a:sym typeface="Times New Roman"/>
              </a:defRPr>
            </a:pPr>
            <a:r>
              <a:t>M/BASE</a:t>
            </a:r>
          </a:p>
          <a:p>
            <a:pPr lvl="1" marL="448055" indent="-192023" defTabSz="256031">
              <a:spcBef>
                <a:spcPts val="600"/>
              </a:spcBef>
              <a:buChar char="•"/>
              <a:defRPr sz="1344">
                <a:latin typeface="Times New Roman"/>
                <a:ea typeface="Times New Roman"/>
                <a:cs typeface="Times New Roman"/>
                <a:sym typeface="Times New Roman"/>
              </a:defRPr>
            </a:pPr>
            <a:r>
              <a:t>BASE/RES</a:t>
            </a:r>
          </a:p>
          <a:p>
            <a:pPr lvl="1" marL="448055" indent="-192023" defTabSz="256031">
              <a:spcBef>
                <a:spcPts val="600"/>
              </a:spcBef>
              <a:buChar char="•"/>
              <a:defRPr sz="1344">
                <a:latin typeface="Times New Roman"/>
                <a:ea typeface="Times New Roman"/>
                <a:cs typeface="Times New Roman"/>
                <a:sym typeface="Times New Roman"/>
              </a:defRPr>
            </a:pPr>
            <a:r>
              <a:t>RES/GOLD</a:t>
            </a:r>
          </a:p>
        </p:txBody>
      </p:sp>
      <p:sp>
        <p:nvSpPr>
          <p:cNvPr id="207" name="1: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pic>
        <p:nvPicPr>
          <p:cNvPr id="208" name="Image" descr="Image"/>
          <p:cNvPicPr>
            <a:picLocks noChangeAspect="1"/>
          </p:cNvPicPr>
          <p:nvPr/>
        </p:nvPicPr>
        <p:blipFill>
          <a:blip r:embed="rId3">
            <a:extLst/>
          </a:blip>
          <a:stretch>
            <a:fillRect/>
          </a:stretch>
        </p:blipFill>
        <p:spPr>
          <a:xfrm>
            <a:off x="5938030" y="1269999"/>
            <a:ext cx="2912134" cy="4168740"/>
          </a:xfrm>
          <a:prstGeom prst="rect">
            <a:avLst/>
          </a:prstGeom>
          <a:ln w="12700">
            <a:miter lim="400000"/>
          </a:ln>
        </p:spPr>
      </p:pic>
      <p:pic>
        <p:nvPicPr>
          <p:cNvPr id="209" name="Image" descr="Image"/>
          <p:cNvPicPr>
            <a:picLocks noChangeAspect="1"/>
          </p:cNvPicPr>
          <p:nvPr/>
        </p:nvPicPr>
        <p:blipFill>
          <a:blip r:embed="rId4">
            <a:extLst/>
          </a:blip>
          <a:stretch>
            <a:fillRect/>
          </a:stretch>
        </p:blipFill>
        <p:spPr>
          <a:xfrm>
            <a:off x="6028453" y="5438738"/>
            <a:ext cx="2821711" cy="77016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ources of Declines in M"/>
          <p:cNvSpPr txBox="1"/>
          <p:nvPr>
            <p:ph type="title" idx="4294967295"/>
          </p:nvPr>
        </p:nvSpPr>
        <p:spPr>
          <a:xfrm>
            <a:off x="277663" y="-1"/>
            <a:ext cx="8572501" cy="1270001"/>
          </a:xfrm>
          <a:prstGeom prst="rect">
            <a:avLst/>
          </a:prstGeom>
        </p:spPr>
        <p:txBody>
          <a:bodyPr>
            <a:normAutofit fontScale="100000" lnSpcReduction="0"/>
          </a:bodyPr>
          <a:lstStyle>
            <a:lvl1pPr defTabSz="320039">
              <a:lnSpc>
                <a:spcPts val="8100"/>
              </a:lnSpc>
              <a:defRPr sz="5600">
                <a:solidFill>
                  <a:srgbClr val="000080"/>
                </a:solidFill>
              </a:defRPr>
            </a:lvl1pPr>
          </a:lstStyle>
          <a:p>
            <a:pPr/>
            <a:r>
              <a:t>Sources of Declines in M</a:t>
            </a:r>
          </a:p>
        </p:txBody>
      </p:sp>
      <p:pic>
        <p:nvPicPr>
          <p:cNvPr id="214" name="Image" descr="Image"/>
          <p:cNvPicPr>
            <a:picLocks noChangeAspect="1"/>
          </p:cNvPicPr>
          <p:nvPr/>
        </p:nvPicPr>
        <p:blipFill>
          <a:blip r:embed="rId3">
            <a:extLst/>
          </a:blip>
          <a:srcRect l="0" t="0" r="0" b="36881"/>
          <a:stretch>
            <a:fillRect/>
          </a:stretch>
        </p:blipFill>
        <p:spPr>
          <a:xfrm>
            <a:off x="1318725" y="1269999"/>
            <a:ext cx="6090569" cy="550311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ources of Declines in M"/>
          <p:cNvSpPr txBox="1"/>
          <p:nvPr>
            <p:ph type="title" idx="4294967295"/>
          </p:nvPr>
        </p:nvSpPr>
        <p:spPr>
          <a:xfrm>
            <a:off x="277663" y="-1"/>
            <a:ext cx="8572501" cy="1270001"/>
          </a:xfrm>
          <a:prstGeom prst="rect">
            <a:avLst/>
          </a:prstGeom>
        </p:spPr>
        <p:txBody>
          <a:bodyPr>
            <a:normAutofit fontScale="100000" lnSpcReduction="0"/>
          </a:bodyPr>
          <a:lstStyle>
            <a:lvl1pPr defTabSz="320039">
              <a:lnSpc>
                <a:spcPts val="8100"/>
              </a:lnSpc>
              <a:defRPr sz="5600">
                <a:solidFill>
                  <a:srgbClr val="000080"/>
                </a:solidFill>
              </a:defRPr>
            </a:lvl1pPr>
          </a:lstStyle>
          <a:p>
            <a:pPr/>
            <a:r>
              <a:t>Sources of Declines in M</a:t>
            </a:r>
          </a:p>
        </p:txBody>
      </p:sp>
      <p:pic>
        <p:nvPicPr>
          <p:cNvPr id="219" name="Image" descr="Image"/>
          <p:cNvPicPr>
            <a:picLocks noChangeAspect="1"/>
          </p:cNvPicPr>
          <p:nvPr/>
        </p:nvPicPr>
        <p:blipFill>
          <a:blip r:embed="rId3">
            <a:extLst/>
          </a:blip>
          <a:stretch>
            <a:fillRect/>
          </a:stretch>
        </p:blipFill>
        <p:spPr>
          <a:xfrm>
            <a:off x="1165293" y="4943078"/>
            <a:ext cx="6876053" cy="1876758"/>
          </a:xfrm>
          <a:prstGeom prst="rect">
            <a:avLst/>
          </a:prstGeom>
          <a:ln w="12700">
            <a:miter lim="400000"/>
          </a:ln>
        </p:spPr>
      </p:pic>
      <p:pic>
        <p:nvPicPr>
          <p:cNvPr id="220" name="Image" descr="Image"/>
          <p:cNvPicPr>
            <a:picLocks noChangeAspect="1"/>
          </p:cNvPicPr>
          <p:nvPr/>
        </p:nvPicPr>
        <p:blipFill>
          <a:blip r:embed="rId4">
            <a:extLst/>
          </a:blip>
          <a:srcRect l="0" t="63716" r="0" b="0"/>
          <a:stretch>
            <a:fillRect/>
          </a:stretch>
        </p:blipFill>
        <p:spPr>
          <a:xfrm>
            <a:off x="969826" y="1269999"/>
            <a:ext cx="7071581" cy="367302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New Deals” and Economic Recovery"/>
          <p:cNvSpPr txBox="1"/>
          <p:nvPr>
            <p:ph type="title" idx="4294967295"/>
          </p:nvPr>
        </p:nvSpPr>
        <p:spPr>
          <a:xfrm>
            <a:off x="277663" y="-1"/>
            <a:ext cx="8572501" cy="1270001"/>
          </a:xfrm>
          <a:prstGeom prst="rect">
            <a:avLst/>
          </a:prstGeom>
        </p:spPr>
        <p:txBody>
          <a:bodyPr>
            <a:normAutofit fontScale="100000" lnSpcReduction="0"/>
          </a:bodyPr>
          <a:lstStyle>
            <a:lvl1pPr defTabSz="214884">
              <a:lnSpc>
                <a:spcPts val="5400"/>
              </a:lnSpc>
              <a:defRPr sz="3759">
                <a:solidFill>
                  <a:srgbClr val="000080"/>
                </a:solidFill>
              </a:defRPr>
            </a:lvl1pPr>
          </a:lstStyle>
          <a:p>
            <a:pPr/>
            <a:r>
              <a:t>“New Deals” and Economic Recovery</a:t>
            </a:r>
          </a:p>
        </p:txBody>
      </p:sp>
      <p:sp>
        <p:nvSpPr>
          <p:cNvPr id="225" name="Among the major industrial powers:…"/>
          <p:cNvSpPr txBox="1"/>
          <p:nvPr>
            <p:ph type="body" sz="quarter" idx="4294967295"/>
          </p:nvPr>
        </p:nvSpPr>
        <p:spPr>
          <a:xfrm>
            <a:off x="277663" y="1270000"/>
            <a:ext cx="2449501" cy="5080000"/>
          </a:xfrm>
          <a:prstGeom prst="rect">
            <a:avLst/>
          </a:prstGeom>
        </p:spPr>
        <p:txBody>
          <a:bodyPr>
            <a:normAutofit fontScale="100000" lnSpcReduction="0"/>
          </a:bodyPr>
          <a:lstStyle/>
          <a:p>
            <a:pPr marL="0" indent="0" defTabSz="265175">
              <a:spcBef>
                <a:spcPts val="600"/>
              </a:spcBef>
              <a:buSzTx/>
              <a:buFontTx/>
              <a:buNone/>
              <a:defRPr b="1" sz="1740">
                <a:latin typeface="+mn-lt"/>
                <a:ea typeface="+mn-ea"/>
                <a:cs typeface="+mn-cs"/>
                <a:sym typeface="Helvetica"/>
              </a:defRPr>
            </a:pPr>
            <a:r>
              <a:t>Among the major industrial powers:</a:t>
            </a:r>
          </a:p>
          <a:p>
            <a:pPr marL="198881" indent="-198881" defTabSz="265175">
              <a:lnSpc>
                <a:spcPts val="3000"/>
              </a:lnSpc>
              <a:spcBef>
                <a:spcPts val="600"/>
              </a:spcBef>
              <a:defRPr sz="1392">
                <a:latin typeface="Times New Roman"/>
                <a:ea typeface="Times New Roman"/>
                <a:cs typeface="Times New Roman"/>
                <a:sym typeface="Times New Roman"/>
              </a:defRPr>
            </a:pPr>
            <a:r>
              <a:t>Correlation one-for-one:</a:t>
            </a:r>
          </a:p>
          <a:p>
            <a:pPr lvl="1" marL="464057" indent="-198881" defTabSz="265175">
              <a:lnSpc>
                <a:spcPts val="3000"/>
              </a:lnSpc>
              <a:spcBef>
                <a:spcPts val="600"/>
              </a:spcBef>
              <a:buChar char="•"/>
              <a:defRPr sz="1392">
                <a:latin typeface="Times New Roman"/>
                <a:ea typeface="Times New Roman"/>
                <a:cs typeface="Times New Roman"/>
                <a:sym typeface="Times New Roman"/>
              </a:defRPr>
            </a:pPr>
            <a:r>
              <a:t>Takehishi Korekiyu in Japan</a:t>
            </a:r>
          </a:p>
          <a:p>
            <a:pPr lvl="1" marL="464057" indent="-198881" defTabSz="265175">
              <a:lnSpc>
                <a:spcPts val="3000"/>
              </a:lnSpc>
              <a:spcBef>
                <a:spcPts val="600"/>
              </a:spcBef>
              <a:buChar char="•"/>
              <a:defRPr sz="1392">
                <a:latin typeface="Times New Roman"/>
                <a:ea typeface="Times New Roman"/>
                <a:cs typeface="Times New Roman"/>
                <a:sym typeface="Times New Roman"/>
              </a:defRPr>
            </a:pPr>
            <a:r>
              <a:t>Montagu Norman’s nervous breakdown in Britain</a:t>
            </a:r>
          </a:p>
          <a:p>
            <a:pPr lvl="1" marL="464057" indent="-198881" defTabSz="265175">
              <a:lnSpc>
                <a:spcPts val="3000"/>
              </a:lnSpc>
              <a:spcBef>
                <a:spcPts val="600"/>
              </a:spcBef>
              <a:buChar char="•"/>
              <a:defRPr sz="1392">
                <a:latin typeface="Times New Roman"/>
                <a:ea typeface="Times New Roman"/>
                <a:cs typeface="Times New Roman"/>
                <a:sym typeface="Times New Roman"/>
              </a:defRPr>
            </a:pPr>
            <a:r>
              <a:t>Adolf Hitler in Germany</a:t>
            </a:r>
          </a:p>
          <a:p>
            <a:pPr lvl="1" marL="464057" indent="-198881" defTabSz="265175">
              <a:lnSpc>
                <a:spcPts val="3000"/>
              </a:lnSpc>
              <a:spcBef>
                <a:spcPts val="600"/>
              </a:spcBef>
              <a:buChar char="•"/>
              <a:defRPr sz="1392">
                <a:latin typeface="Times New Roman"/>
                <a:ea typeface="Times New Roman"/>
                <a:cs typeface="Times New Roman"/>
                <a:sym typeface="Times New Roman"/>
              </a:defRPr>
            </a:pPr>
            <a:r>
              <a:t>Franklin Delano Roosevelt in America</a:t>
            </a:r>
          </a:p>
          <a:p>
            <a:pPr lvl="1" marL="464057" indent="-198881" defTabSz="265175">
              <a:lnSpc>
                <a:spcPts val="3000"/>
              </a:lnSpc>
              <a:spcBef>
                <a:spcPts val="600"/>
              </a:spcBef>
              <a:buChar char="•"/>
              <a:defRPr sz="1392">
                <a:latin typeface="Times New Roman"/>
                <a:ea typeface="Times New Roman"/>
                <a:cs typeface="Times New Roman"/>
                <a:sym typeface="Times New Roman"/>
              </a:defRPr>
            </a:pPr>
            <a:r>
              <a:t>Leon Blum in France</a:t>
            </a:r>
          </a:p>
          <a:p>
            <a:pPr marL="198881" indent="-198881" defTabSz="265175">
              <a:lnSpc>
                <a:spcPts val="3000"/>
              </a:lnSpc>
              <a:spcBef>
                <a:spcPts val="600"/>
              </a:spcBef>
              <a:defRPr sz="1392">
                <a:latin typeface="Times New Roman"/>
                <a:ea typeface="Times New Roman"/>
                <a:cs typeface="Times New Roman"/>
                <a:sym typeface="Times New Roman"/>
              </a:defRPr>
            </a:pPr>
            <a:r>
              <a:t>Confirmed by a broader panel</a:t>
            </a:r>
          </a:p>
          <a:p>
            <a:pPr marL="198881" indent="-198881" defTabSz="265175">
              <a:lnSpc>
                <a:spcPts val="3000"/>
              </a:lnSpc>
              <a:spcBef>
                <a:spcPts val="600"/>
              </a:spcBef>
              <a:defRPr sz="1392">
                <a:latin typeface="Times New Roman"/>
                <a:ea typeface="Times New Roman"/>
                <a:cs typeface="Times New Roman"/>
                <a:sym typeface="Times New Roman"/>
              </a:defRPr>
            </a:pPr>
            <a:r>
              <a:t>Problem with Bernanke’s interpretation: fiscal headroom and international-financial benefits of abandoning your exchange rate peg as well</a:t>
            </a:r>
          </a:p>
        </p:txBody>
      </p:sp>
      <p:pic>
        <p:nvPicPr>
          <p:cNvPr id="226" name="6a00e551f080038834019affbdc3fd970d.png" descr="6a00e551f080038834019affbdc3fd970d.png"/>
          <p:cNvPicPr>
            <a:picLocks noChangeAspect="1"/>
          </p:cNvPicPr>
          <p:nvPr/>
        </p:nvPicPr>
        <p:blipFill>
          <a:blip r:embed="rId3">
            <a:extLst/>
          </a:blip>
          <a:stretch>
            <a:fillRect/>
          </a:stretch>
        </p:blipFill>
        <p:spPr>
          <a:xfrm>
            <a:off x="2727163" y="1269999"/>
            <a:ext cx="6773335" cy="5080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An Aggregate Supply Puzzle?"/>
          <p:cNvSpPr txBox="1"/>
          <p:nvPr>
            <p:ph type="title" idx="4294967295"/>
          </p:nvPr>
        </p:nvSpPr>
        <p:spPr>
          <a:xfrm>
            <a:off x="277663" y="-1"/>
            <a:ext cx="8572501" cy="1270001"/>
          </a:xfrm>
          <a:prstGeom prst="rect">
            <a:avLst/>
          </a:prstGeom>
        </p:spPr>
        <p:txBody>
          <a:bodyPr>
            <a:normAutofit fontScale="100000" lnSpcReduction="0"/>
          </a:bodyPr>
          <a:lstStyle>
            <a:lvl1pPr defTabSz="269747">
              <a:lnSpc>
                <a:spcPts val="6800"/>
              </a:lnSpc>
              <a:defRPr sz="4719">
                <a:solidFill>
                  <a:srgbClr val="000080"/>
                </a:solidFill>
              </a:defRPr>
            </a:lvl1pPr>
          </a:lstStyle>
          <a:p>
            <a:pPr/>
            <a:r>
              <a:t>An Aggregate Supply Puzzle?</a:t>
            </a:r>
          </a:p>
        </p:txBody>
      </p:sp>
      <p:sp>
        <p:nvSpPr>
          <p:cNvPr id="231" name="A market economy has nominal wages (and prices) and nominal debts:…"/>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A market economy has nominal wages (and prices) and nominal debts:</a:t>
            </a:r>
          </a:p>
          <a:p>
            <a:pPr marL="342899" indent="-342899">
              <a:lnSpc>
                <a:spcPts val="5200"/>
              </a:lnSpc>
              <a:spcBef>
                <a:spcPts val="1200"/>
              </a:spcBef>
              <a:defRPr sz="2400">
                <a:latin typeface="Times New Roman"/>
                <a:ea typeface="Times New Roman"/>
                <a:cs typeface="Times New Roman"/>
                <a:sym typeface="Times New Roman"/>
              </a:defRPr>
            </a:pPr>
            <a:r>
              <a:t>Both can send “shutdown” signals</a:t>
            </a:r>
          </a:p>
          <a:p>
            <a:pPr lvl="1" marL="800099" indent="-342899">
              <a:lnSpc>
                <a:spcPts val="5200"/>
              </a:lnSpc>
              <a:spcBef>
                <a:spcPts val="1200"/>
              </a:spcBef>
              <a:buChar char="•"/>
              <a:defRPr sz="2400">
                <a:latin typeface="Times New Roman"/>
                <a:ea typeface="Times New Roman"/>
                <a:cs typeface="Times New Roman"/>
                <a:sym typeface="Times New Roman"/>
              </a:defRPr>
            </a:pPr>
            <a:r>
              <a:t>If real wage is too high, workers aren’t worth employing</a:t>
            </a:r>
          </a:p>
          <a:p>
            <a:pPr lvl="1" marL="800099" indent="-342899">
              <a:lnSpc>
                <a:spcPts val="5200"/>
              </a:lnSpc>
              <a:spcBef>
                <a:spcPts val="1200"/>
              </a:spcBef>
              <a:buChar char="•"/>
              <a:defRPr sz="2400">
                <a:latin typeface="Times New Roman"/>
                <a:ea typeface="Times New Roman"/>
                <a:cs typeface="Times New Roman"/>
                <a:sym typeface="Times New Roman"/>
              </a:defRPr>
            </a:pPr>
            <a:r>
              <a:t>If real debts are too high, firms aren’t worth financing</a:t>
            </a:r>
          </a:p>
          <a:p>
            <a:pPr marL="342899" indent="-342899">
              <a:lnSpc>
                <a:spcPts val="5200"/>
              </a:lnSpc>
              <a:spcBef>
                <a:spcPts val="1200"/>
              </a:spcBef>
              <a:defRPr sz="2400">
                <a:latin typeface="Times New Roman"/>
                <a:ea typeface="Times New Roman"/>
                <a:cs typeface="Times New Roman"/>
                <a:sym typeface="Times New Roman"/>
              </a:defRPr>
            </a:pPr>
            <a:r>
              <a:t>Both real wages and real debt levels are valuable </a:t>
            </a:r>
            <a:r>
              <a:rPr i="1"/>
              <a:t>microeconomic </a:t>
            </a:r>
            <a:r>
              <a:t>signals</a:t>
            </a:r>
          </a:p>
          <a:p>
            <a:pPr marL="342899" indent="-342899">
              <a:lnSpc>
                <a:spcPts val="5200"/>
              </a:lnSpc>
              <a:spcBef>
                <a:spcPts val="1200"/>
              </a:spcBef>
              <a:defRPr sz="2400">
                <a:latin typeface="Times New Roman"/>
                <a:ea typeface="Times New Roman"/>
                <a:cs typeface="Times New Roman"/>
                <a:sym typeface="Times New Roman"/>
              </a:defRPr>
            </a:pPr>
            <a:r>
              <a:t>But macroeconomic distress can lead a lot of wrong signals being sent all at once</a:t>
            </a:r>
          </a:p>
          <a:p>
            <a:pPr marL="342899" indent="-342899">
              <a:lnSpc>
                <a:spcPts val="5200"/>
              </a:lnSpc>
              <a:spcBef>
                <a:spcPts val="1200"/>
              </a:spcBef>
              <a:defRPr sz="2400">
                <a:latin typeface="Times New Roman"/>
                <a:ea typeface="Times New Roman"/>
                <a:cs typeface="Times New Roman"/>
                <a:sym typeface="Times New Roman"/>
              </a:defRPr>
            </a:pPr>
            <a:r>
              <a:t>The kicker: more flexible downward wages mean fewer “w/p shutdown” signals sent, and more “D/p” shutdown signals sent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he Problem with Bernanke"/>
          <p:cNvSpPr txBox="1"/>
          <p:nvPr>
            <p:ph type="title" idx="4294967295"/>
          </p:nvPr>
        </p:nvSpPr>
        <p:spPr>
          <a:xfrm>
            <a:off x="277663" y="-1"/>
            <a:ext cx="8572501" cy="1270001"/>
          </a:xfrm>
          <a:prstGeom prst="rect">
            <a:avLst/>
          </a:prstGeom>
        </p:spPr>
        <p:txBody>
          <a:bodyPr>
            <a:normAutofit fontScale="100000" lnSpcReduction="0"/>
          </a:bodyPr>
          <a:lstStyle>
            <a:lvl1pPr defTabSz="288036">
              <a:lnSpc>
                <a:spcPts val="7300"/>
              </a:lnSpc>
              <a:defRPr sz="5040">
                <a:solidFill>
                  <a:srgbClr val="000080"/>
                </a:solidFill>
              </a:defRPr>
            </a:lvl1pPr>
          </a:lstStyle>
          <a:p>
            <a:pPr/>
            <a:r>
              <a:t>The Problem with Bernanke</a:t>
            </a:r>
          </a:p>
        </p:txBody>
      </p:sp>
      <p:sp>
        <p:nvSpPr>
          <p:cNvPr id="236" name="He tried to apply his view of the world in the Great Reces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He tried to apply his view of the world in the Great Recession:</a:t>
            </a:r>
          </a:p>
          <a:p>
            <a:pPr marL="342899" indent="-342899">
              <a:lnSpc>
                <a:spcPts val="5200"/>
              </a:lnSpc>
              <a:spcBef>
                <a:spcPts val="1200"/>
              </a:spcBef>
              <a:defRPr sz="2400">
                <a:latin typeface="Times New Roman"/>
                <a:ea typeface="Times New Roman"/>
                <a:cs typeface="Times New Roman"/>
                <a:sym typeface="Times New Roman"/>
              </a:defRPr>
            </a:pPr>
            <a:r>
              <a:t>And money turned out to be pretty damned near neutral…</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Richardson &amp; Troost"/>
          <p:cNvSpPr txBox="1"/>
          <p:nvPr>
            <p:ph type="title" idx="4294967295"/>
          </p:nvPr>
        </p:nvSpPr>
        <p:spPr>
          <a:xfrm>
            <a:off x="277663" y="-1"/>
            <a:ext cx="8572501" cy="1270001"/>
          </a:xfrm>
          <a:prstGeom prst="rect">
            <a:avLst/>
          </a:prstGeom>
        </p:spPr>
        <p:txBody>
          <a:bodyPr>
            <a:normAutofit fontScale="100000" lnSpcReduction="0"/>
          </a:bodyPr>
          <a:lstStyle>
            <a:lvl1pPr defTabSz="384047">
              <a:lnSpc>
                <a:spcPts val="9700"/>
              </a:lnSpc>
              <a:defRPr sz="6719"/>
            </a:lvl1pPr>
          </a:lstStyle>
          <a:p>
            <a:pPr/>
            <a:r>
              <a:t>Richardson &amp; Troost</a:t>
            </a:r>
          </a:p>
        </p:txBody>
      </p:sp>
      <p:sp>
        <p:nvSpPr>
          <p:cNvPr id="241" name="Monetary Intervention Mitigated Banking Panics during the Great Depression: Quasi-Experimental Evidence from the Federal Reserve District Border in Mississippi, 1929 to 1933:…"/>
          <p:cNvSpPr txBox="1"/>
          <p:nvPr>
            <p:ph type="body" idx="4294967295"/>
          </p:nvPr>
        </p:nvSpPr>
        <p:spPr>
          <a:xfrm>
            <a:off x="378024" y="1269999"/>
            <a:ext cx="5185723" cy="5080001"/>
          </a:xfrm>
          <a:prstGeom prst="rect">
            <a:avLst/>
          </a:prstGeom>
        </p:spPr>
        <p:txBody>
          <a:bodyPr>
            <a:normAutofit fontScale="100000" lnSpcReduction="0"/>
          </a:bodyPr>
          <a:lstStyle/>
          <a:p>
            <a:pPr marL="0" indent="0" defTabSz="288036">
              <a:buSzTx/>
              <a:buFontTx/>
              <a:buNone/>
              <a:defRPr b="1" sz="1890">
                <a:latin typeface="+mn-lt"/>
                <a:ea typeface="+mn-ea"/>
                <a:cs typeface="+mn-cs"/>
                <a:sym typeface="Helvetica"/>
              </a:defRPr>
            </a:pPr>
            <a:r>
              <a:t>Monetary Intervention Mitigated Banking Panics during the Great Depression: Quasi-Experimental Evidence from the Federal Reserve District Border in Mississippi, 1929 to 1933:</a:t>
            </a:r>
          </a:p>
          <a:p>
            <a:pPr marL="216026" indent="-216026" defTabSz="288036">
              <a:lnSpc>
                <a:spcPts val="3300"/>
              </a:lnSpc>
              <a:defRPr sz="151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https://github.com/braddelong/public-files/blob/master/readings/article-richardson-troost-monetary-intervention.pdf</a:t>
            </a:r>
            <a:r>
              <a:t>&gt;</a:t>
            </a:r>
          </a:p>
          <a:p>
            <a:pPr marL="216026" indent="-216026" defTabSz="288036">
              <a:defRPr sz="1512">
                <a:latin typeface="Times New Roman"/>
                <a:ea typeface="Times New Roman"/>
                <a:cs typeface="Times New Roman"/>
                <a:sym typeface="Times New Roman"/>
              </a:defRPr>
            </a:pPr>
            <a:r>
              <a:t>“The Federal Reserve Act of 1913 divided Mississippi between the 6th (Atlanta) and 8th (St. Louis) Federal Reserve Districts. Before and during the Great Depression, these districts' policies differed. The Atlanta Fed championed monetary activism and the extension of credit to troubled banks. The St. Louis Fed adhered to the doctrine of real bills and eschewed expansionary initiatives. Outcomes differed across districts. In the 6th District, banks failed at lower rates than in the 8th District, particularly during the banking panic in the fall of 1930. The pattern suggests that discount lending reduced failure rates during periods of panic. Historical evidence and statistical analysis corroborates this conclusion…”</a:t>
            </a:r>
          </a:p>
        </p:txBody>
      </p:sp>
      <p:sp>
        <p:nvSpPr>
          <p:cNvPr id="242" name="1: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pic>
        <p:nvPicPr>
          <p:cNvPr id="243" name="Image" descr="Image"/>
          <p:cNvPicPr>
            <a:picLocks noChangeAspect="1"/>
          </p:cNvPicPr>
          <p:nvPr/>
        </p:nvPicPr>
        <p:blipFill>
          <a:blip r:embed="rId4">
            <a:extLst/>
          </a:blip>
          <a:stretch>
            <a:fillRect/>
          </a:stretch>
        </p:blipFill>
        <p:spPr>
          <a:xfrm>
            <a:off x="5563746" y="1269999"/>
            <a:ext cx="3286418" cy="2643424"/>
          </a:xfrm>
          <a:prstGeom prst="rect">
            <a:avLst/>
          </a:prstGeom>
          <a:ln w="12700">
            <a:miter lim="400000"/>
          </a:ln>
        </p:spPr>
      </p:pic>
      <p:pic>
        <p:nvPicPr>
          <p:cNvPr id="244" name="Image" descr="Image"/>
          <p:cNvPicPr>
            <a:picLocks noChangeAspect="1"/>
          </p:cNvPicPr>
          <p:nvPr/>
        </p:nvPicPr>
        <p:blipFill>
          <a:blip r:embed="rId5">
            <a:extLst/>
          </a:blip>
          <a:stretch>
            <a:fillRect/>
          </a:stretch>
        </p:blipFill>
        <p:spPr>
          <a:xfrm>
            <a:off x="5563746" y="3913422"/>
            <a:ext cx="3286418" cy="265344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Coronavirus II"/>
          <p:cNvSpPr txBox="1"/>
          <p:nvPr>
            <p:ph type="title" idx="4294967295"/>
          </p:nvPr>
        </p:nvSpPr>
        <p:spPr>
          <a:xfrm>
            <a:off x="228600" y="0"/>
            <a:ext cx="8699500" cy="1587501"/>
          </a:xfrm>
          <a:prstGeom prst="rect">
            <a:avLst/>
          </a:prstGeom>
        </p:spPr>
        <p:txBody>
          <a:bodyPr>
            <a:normAutofit fontScale="100000" lnSpcReduction="0"/>
          </a:bodyPr>
          <a:lstStyle>
            <a:lvl1pPr>
              <a:defRPr>
                <a:solidFill>
                  <a:srgbClr val="000080"/>
                </a:solidFill>
              </a:defRPr>
            </a:lvl1pPr>
          </a:lstStyle>
          <a:p>
            <a:pPr/>
            <a:r>
              <a:t>Coronavirus II</a:t>
            </a:r>
          </a:p>
        </p:txBody>
      </p:sp>
      <p:sp>
        <p:nvSpPr>
          <p:cNvPr id="97" name="We do not really know where we are, as of Mo Apr 6:…"/>
          <p:cNvSpPr txBox="1"/>
          <p:nvPr>
            <p:ph type="body" sz="half" idx="4294967295"/>
          </p:nvPr>
        </p:nvSpPr>
        <p:spPr>
          <a:xfrm>
            <a:off x="228600" y="1587500"/>
            <a:ext cx="3216355" cy="4800010"/>
          </a:xfrm>
          <a:prstGeom prst="rect">
            <a:avLst/>
          </a:prstGeom>
        </p:spPr>
        <p:txBody>
          <a:bodyPr>
            <a:normAutofit fontScale="100000" lnSpcReduction="0"/>
          </a:bodyPr>
          <a:lstStyle/>
          <a:p>
            <a:pPr marL="0" indent="0" defTabSz="214884">
              <a:lnSpc>
                <a:spcPts val="2800"/>
              </a:lnSpc>
              <a:spcBef>
                <a:spcPts val="500"/>
              </a:spcBef>
              <a:buSzTx/>
              <a:buFontTx/>
              <a:buNone/>
              <a:defRPr b="1" sz="1410">
                <a:latin typeface="+mn-lt"/>
                <a:ea typeface="+mn-ea"/>
                <a:cs typeface="+mn-cs"/>
                <a:sym typeface="Helvetica"/>
              </a:defRPr>
            </a:pPr>
            <a:r>
              <a:t>We do not really know where we are, as of Mo Apr 6:</a:t>
            </a:r>
          </a:p>
          <a:p>
            <a:pPr marL="161162" indent="-161162" defTabSz="214884">
              <a:lnSpc>
                <a:spcPts val="2400"/>
              </a:lnSpc>
              <a:spcBef>
                <a:spcPts val="500"/>
              </a:spcBef>
              <a:defRPr sz="1128">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Char char="•"/>
              <a:defRPr sz="1128">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Char char="•"/>
              <a:defRPr sz="1128">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Char char="•"/>
              <a:defRPr sz="1128">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Char char="•"/>
              <a:defRPr sz="1128">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Char char="•"/>
              <a:defRPr sz="1128">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defRPr sz="1128">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defRPr sz="1128">
                <a:latin typeface="Times New Roman"/>
                <a:ea typeface="Times New Roman"/>
                <a:cs typeface="Times New Roman"/>
                <a:sym typeface="Times New Roman"/>
              </a:defRPr>
            </a:pPr>
            <a:r>
              <a:t>The optimal policy response and its economic consequences hinge critically on the asymptomatic rate</a:t>
            </a:r>
          </a:p>
        </p:txBody>
      </p:sp>
      <p:pic>
        <p:nvPicPr>
          <p:cNvPr id="98"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99"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100"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101"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102"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Bank Collapse in Mississippi"/>
          <p:cNvSpPr txBox="1"/>
          <p:nvPr>
            <p:ph type="title" idx="4294967295"/>
          </p:nvPr>
        </p:nvSpPr>
        <p:spPr>
          <a:xfrm>
            <a:off x="277663" y="-1"/>
            <a:ext cx="8572501" cy="1270001"/>
          </a:xfrm>
          <a:prstGeom prst="rect">
            <a:avLst/>
          </a:prstGeom>
        </p:spPr>
        <p:txBody>
          <a:bodyPr>
            <a:normAutofit fontScale="100000" lnSpcReduction="0"/>
          </a:bodyPr>
          <a:lstStyle>
            <a:lvl1pPr defTabSz="274320">
              <a:lnSpc>
                <a:spcPts val="6900"/>
              </a:lnSpc>
              <a:defRPr sz="4800">
                <a:solidFill>
                  <a:srgbClr val="000080"/>
                </a:solidFill>
              </a:defRPr>
            </a:lvl1pPr>
          </a:lstStyle>
          <a:p>
            <a:pPr/>
            <a:r>
              <a:t>Bank Collapse in Mississippi</a:t>
            </a:r>
          </a:p>
        </p:txBody>
      </p:sp>
      <p:sp>
        <p:nvSpPr>
          <p:cNvPr id="249" name="As close to a real discontinuity as you can get:…"/>
          <p:cNvSpPr txBox="1"/>
          <p:nvPr>
            <p:ph type="body" sz="half" idx="4294967295"/>
          </p:nvPr>
        </p:nvSpPr>
        <p:spPr>
          <a:xfrm>
            <a:off x="277663" y="1270000"/>
            <a:ext cx="2948431" cy="5080000"/>
          </a:xfrm>
          <a:prstGeom prst="rect">
            <a:avLst/>
          </a:prstGeom>
        </p:spPr>
        <p:txBody>
          <a:bodyPr>
            <a:normAutofit fontScale="100000" lnSpcReduction="0"/>
          </a:bodyPr>
          <a:lstStyle/>
          <a:p>
            <a:pPr marL="0" indent="0" defTabSz="374904">
              <a:spcBef>
                <a:spcPts val="900"/>
              </a:spcBef>
              <a:buSzTx/>
              <a:buFontTx/>
              <a:buNone/>
              <a:defRPr b="1" sz="2460">
                <a:latin typeface="+mn-lt"/>
                <a:ea typeface="+mn-ea"/>
                <a:cs typeface="+mn-cs"/>
                <a:sym typeface="Helvetica"/>
              </a:defRPr>
            </a:pPr>
            <a:r>
              <a:t>As close to a real discontinuity as you can get:</a:t>
            </a:r>
          </a:p>
          <a:p>
            <a:pPr marL="281177" indent="-281177" defTabSz="374904">
              <a:spcBef>
                <a:spcPts val="900"/>
              </a:spcBef>
              <a:defRPr sz="1968">
                <a:latin typeface="Times New Roman"/>
                <a:ea typeface="Times New Roman"/>
                <a:cs typeface="Times New Roman"/>
                <a:sym typeface="Times New Roman"/>
              </a:defRPr>
            </a:pPr>
            <a:r>
              <a:t>Everything else is continuous across the 6th-8th District line…</a:t>
            </a:r>
          </a:p>
          <a:p>
            <a:pPr marL="281177" indent="-281177" defTabSz="374904">
              <a:spcBef>
                <a:spcPts val="900"/>
              </a:spcBef>
              <a:defRPr sz="1968">
                <a:latin typeface="Times New Roman"/>
                <a:ea typeface="Times New Roman"/>
                <a:cs typeface="Times New Roman"/>
                <a:sym typeface="Times New Roman"/>
              </a:defRPr>
            </a:pPr>
            <a:r>
              <a:t>Study presumes that bank failures are themselves a cause of depression…</a:t>
            </a:r>
          </a:p>
          <a:p>
            <a:pPr marL="281177" indent="-281177" defTabSz="374904">
              <a:spcBef>
                <a:spcPts val="900"/>
              </a:spcBef>
              <a:defRPr sz="1968">
                <a:latin typeface="Times New Roman"/>
                <a:ea typeface="Times New Roman"/>
                <a:cs typeface="Times New Roman"/>
                <a:sym typeface="Times New Roman"/>
              </a:defRPr>
            </a:pPr>
            <a:r>
              <a:t>As opposed to cleaning out the rottenness…</a:t>
            </a:r>
          </a:p>
          <a:p>
            <a:pPr marL="281177" indent="-281177" defTabSz="374904">
              <a:spcBef>
                <a:spcPts val="900"/>
              </a:spcBef>
              <a:defRPr sz="1968">
                <a:latin typeface="Times New Roman"/>
                <a:ea typeface="Times New Roman"/>
                <a:cs typeface="Times New Roman"/>
                <a:sym typeface="Times New Roman"/>
              </a:defRPr>
            </a:pPr>
            <a:r>
              <a:t>Implicit belief in a multiple equilibrium story behind this paper…</a:t>
            </a:r>
          </a:p>
        </p:txBody>
      </p:sp>
      <p:pic>
        <p:nvPicPr>
          <p:cNvPr id="250" name="Image" descr="Image"/>
          <p:cNvPicPr>
            <a:picLocks noChangeAspect="1"/>
          </p:cNvPicPr>
          <p:nvPr/>
        </p:nvPicPr>
        <p:blipFill>
          <a:blip r:embed="rId3">
            <a:extLst/>
          </a:blip>
          <a:stretch>
            <a:fillRect/>
          </a:stretch>
        </p:blipFill>
        <p:spPr>
          <a:xfrm>
            <a:off x="3226093" y="1269999"/>
            <a:ext cx="5624071" cy="530461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Milanovic &amp; al."/>
          <p:cNvSpPr txBox="1"/>
          <p:nvPr>
            <p:ph type="title" idx="4294967295"/>
          </p:nvPr>
        </p:nvSpPr>
        <p:spPr>
          <a:xfrm>
            <a:off x="277663" y="-1"/>
            <a:ext cx="8572501" cy="1270001"/>
          </a:xfrm>
          <a:prstGeom prst="rect">
            <a:avLst/>
          </a:prstGeom>
        </p:spPr>
        <p:txBody>
          <a:bodyPr>
            <a:normAutofit fontScale="100000" lnSpcReduction="0"/>
          </a:bodyPr>
          <a:lstStyle>
            <a:lvl1pPr defTabSz="438911">
              <a:lnSpc>
                <a:spcPts val="11100"/>
              </a:lnSpc>
              <a:defRPr sz="7679"/>
            </a:lvl1pPr>
          </a:lstStyle>
          <a:p>
            <a:pPr/>
            <a:r>
              <a:t>Milanovic &amp; al.</a:t>
            </a:r>
          </a:p>
        </p:txBody>
      </p:sp>
      <p:sp>
        <p:nvSpPr>
          <p:cNvPr id="255" name="Pre-Industrial Inequality:…"/>
          <p:cNvSpPr txBox="1"/>
          <p:nvPr>
            <p:ph type="body" sz="half" idx="4294967295"/>
          </p:nvPr>
        </p:nvSpPr>
        <p:spPr>
          <a:xfrm>
            <a:off x="378024" y="1270000"/>
            <a:ext cx="3734744" cy="5080000"/>
          </a:xfrm>
          <a:prstGeom prst="rect">
            <a:avLst/>
          </a:prstGeom>
        </p:spPr>
        <p:txBody>
          <a:bodyPr>
            <a:normAutofit fontScale="100000" lnSpcReduction="0"/>
          </a:bodyPr>
          <a:lstStyle/>
          <a:p>
            <a:pPr marL="0" indent="0" defTabSz="288036">
              <a:buSzTx/>
              <a:buFontTx/>
              <a:buNone/>
              <a:defRPr b="1" sz="1890">
                <a:latin typeface="+mn-lt"/>
                <a:ea typeface="+mn-ea"/>
                <a:cs typeface="+mn-cs"/>
                <a:sym typeface="Helvetica"/>
              </a:defRPr>
            </a:pPr>
            <a:r>
              <a:t>Pre-Industrial Inequality:</a:t>
            </a:r>
          </a:p>
          <a:p>
            <a:pPr marL="216026" indent="-216026" defTabSz="288036">
              <a:lnSpc>
                <a:spcPts val="3300"/>
              </a:lnSpc>
              <a:defRPr sz="151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https://github.com/braddelong/public-files/blob/master/readings/article-milanovic-%26-al-pre-industrial-inequality.pdf</a:t>
            </a:r>
            <a:r>
              <a:t>&gt;</a:t>
            </a:r>
          </a:p>
          <a:p>
            <a:pPr marL="216026" indent="-216026" defTabSz="288036">
              <a:defRPr sz="1512">
                <a:latin typeface="Times New Roman"/>
                <a:ea typeface="Times New Roman"/>
                <a:cs typeface="Times New Roman"/>
                <a:sym typeface="Times New Roman"/>
              </a:defRPr>
            </a:pPr>
            <a:r>
              <a:t>“Is inequality largely the result of the Industrial Revolution? Or, were pre-industrial incomes as unequal as they are today? This article infers inequality across individuals within each of the 28 pre- industrial societies, for which data were available, using what are known as social tables. It applies two new concepts: the inequality possibility frontier and the inequality extraction ratio. They compare the observed income inequality to the maximum feasible inequality that, at a given level of income, might have been 'extracted' by those in power. The results give new insights into the connection between inequality and economic development in the very long run…” </a:t>
            </a:r>
          </a:p>
        </p:txBody>
      </p:sp>
      <p:pic>
        <p:nvPicPr>
          <p:cNvPr id="256" name="Image" descr="Image"/>
          <p:cNvPicPr>
            <a:picLocks noChangeAspect="0"/>
          </p:cNvPicPr>
          <p:nvPr/>
        </p:nvPicPr>
        <p:blipFill>
          <a:blip r:embed="rId4">
            <a:extLst/>
          </a:blip>
          <a:stretch>
            <a:fillRect/>
          </a:stretch>
        </p:blipFill>
        <p:spPr>
          <a:xfrm>
            <a:off x="4112767" y="1269999"/>
            <a:ext cx="4737397" cy="536919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Into the Modern Age…"/>
          <p:cNvSpPr txBox="1"/>
          <p:nvPr>
            <p:ph type="title" idx="4294967295"/>
          </p:nvPr>
        </p:nvSpPr>
        <p:spPr>
          <a:xfrm>
            <a:off x="277663" y="-1"/>
            <a:ext cx="8572501" cy="1270001"/>
          </a:xfrm>
          <a:prstGeom prst="rect">
            <a:avLst/>
          </a:prstGeom>
        </p:spPr>
        <p:txBody>
          <a:bodyPr>
            <a:normAutofit fontScale="100000" lnSpcReduction="0"/>
          </a:bodyPr>
          <a:lstStyle>
            <a:lvl1pPr defTabSz="356615">
              <a:lnSpc>
                <a:spcPts val="9000"/>
              </a:lnSpc>
              <a:defRPr sz="6240">
                <a:solidFill>
                  <a:srgbClr val="000080"/>
                </a:solidFill>
              </a:defRPr>
            </a:lvl1pPr>
          </a:lstStyle>
          <a:p>
            <a:pPr/>
            <a:r>
              <a:t>Into the Modern Age…</a:t>
            </a:r>
          </a:p>
        </p:txBody>
      </p:sp>
      <p:sp>
        <p:nvSpPr>
          <p:cNvPr id="261" name="As close to a real discontinuity as you can get:…"/>
          <p:cNvSpPr txBox="1"/>
          <p:nvPr>
            <p:ph type="body" sz="half" idx="4294967295"/>
          </p:nvPr>
        </p:nvSpPr>
        <p:spPr>
          <a:xfrm>
            <a:off x="277663" y="1270000"/>
            <a:ext cx="2948431" cy="5080000"/>
          </a:xfrm>
          <a:prstGeom prst="rect">
            <a:avLst/>
          </a:prstGeom>
        </p:spPr>
        <p:txBody>
          <a:bodyPr>
            <a:normAutofit fontScale="100000" lnSpcReduction="0"/>
          </a:bodyPr>
          <a:lstStyle/>
          <a:p>
            <a:pPr marL="0" indent="0" defTabSz="374904">
              <a:spcBef>
                <a:spcPts val="900"/>
              </a:spcBef>
              <a:buSzTx/>
              <a:buFontTx/>
              <a:buNone/>
              <a:defRPr b="1" sz="2460">
                <a:latin typeface="+mn-lt"/>
                <a:ea typeface="+mn-ea"/>
                <a:cs typeface="+mn-cs"/>
                <a:sym typeface="Helvetica"/>
              </a:defRPr>
            </a:pPr>
            <a:r>
              <a:t>As close to a real discontinuity as you can get:</a:t>
            </a:r>
          </a:p>
          <a:p>
            <a:pPr marL="281177" indent="-281177" defTabSz="374904">
              <a:spcBef>
                <a:spcPts val="900"/>
              </a:spcBef>
              <a:defRPr sz="1968">
                <a:latin typeface="Times New Roman"/>
                <a:ea typeface="Times New Roman"/>
                <a:cs typeface="Times New Roman"/>
                <a:sym typeface="Times New Roman"/>
              </a:defRPr>
            </a:pPr>
            <a:r>
              <a:t>Everything else is continuous across the 6th-8th District line…</a:t>
            </a:r>
          </a:p>
          <a:p>
            <a:pPr marL="281177" indent="-281177" defTabSz="374904">
              <a:spcBef>
                <a:spcPts val="900"/>
              </a:spcBef>
              <a:defRPr sz="1968">
                <a:latin typeface="Times New Roman"/>
                <a:ea typeface="Times New Roman"/>
                <a:cs typeface="Times New Roman"/>
                <a:sym typeface="Times New Roman"/>
              </a:defRPr>
            </a:pPr>
            <a:r>
              <a:t>Study presumes that bank failures are themselves a cause of depression…</a:t>
            </a:r>
          </a:p>
          <a:p>
            <a:pPr marL="281177" indent="-281177" defTabSz="374904">
              <a:spcBef>
                <a:spcPts val="900"/>
              </a:spcBef>
              <a:defRPr sz="1968">
                <a:latin typeface="Times New Roman"/>
                <a:ea typeface="Times New Roman"/>
                <a:cs typeface="Times New Roman"/>
                <a:sym typeface="Times New Roman"/>
              </a:defRPr>
            </a:pPr>
            <a:r>
              <a:t>As opposed to cleaning out the rottenness…</a:t>
            </a:r>
          </a:p>
          <a:p>
            <a:pPr marL="281177" indent="-281177" defTabSz="374904">
              <a:spcBef>
                <a:spcPts val="900"/>
              </a:spcBef>
              <a:defRPr sz="1968">
                <a:latin typeface="Times New Roman"/>
                <a:ea typeface="Times New Roman"/>
                <a:cs typeface="Times New Roman"/>
                <a:sym typeface="Times New Roman"/>
              </a:defRPr>
            </a:pPr>
            <a:r>
              <a:t>Implicit belief in a multiple equilibrium story behind this paper…</a:t>
            </a:r>
          </a:p>
        </p:txBody>
      </p:sp>
      <p:pic>
        <p:nvPicPr>
          <p:cNvPr id="262" name="Image" descr="Image"/>
          <p:cNvPicPr>
            <a:picLocks noChangeAspect="1"/>
          </p:cNvPicPr>
          <p:nvPr/>
        </p:nvPicPr>
        <p:blipFill>
          <a:blip r:embed="rId3">
            <a:extLst/>
          </a:blip>
          <a:stretch>
            <a:fillRect/>
          </a:stretch>
        </p:blipFill>
        <p:spPr>
          <a:xfrm>
            <a:off x="3226093" y="1270000"/>
            <a:ext cx="5624071" cy="5304617"/>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Into the Modern Age…"/>
          <p:cNvSpPr txBox="1"/>
          <p:nvPr>
            <p:ph type="title" idx="4294967295"/>
          </p:nvPr>
        </p:nvSpPr>
        <p:spPr>
          <a:xfrm>
            <a:off x="277663" y="-1"/>
            <a:ext cx="8572501" cy="1270001"/>
          </a:xfrm>
          <a:prstGeom prst="rect">
            <a:avLst/>
          </a:prstGeom>
        </p:spPr>
        <p:txBody>
          <a:bodyPr>
            <a:normAutofit fontScale="100000" lnSpcReduction="0"/>
          </a:bodyPr>
          <a:lstStyle>
            <a:lvl1pPr defTabSz="356615">
              <a:lnSpc>
                <a:spcPts val="9000"/>
              </a:lnSpc>
              <a:defRPr sz="6240">
                <a:solidFill>
                  <a:srgbClr val="000080"/>
                </a:solidFill>
              </a:defRPr>
            </a:lvl1pPr>
          </a:lstStyle>
          <a:p>
            <a:pPr/>
            <a:r>
              <a:t>Into the Modern Age…</a:t>
            </a:r>
          </a:p>
        </p:txBody>
      </p:sp>
      <p:pic>
        <p:nvPicPr>
          <p:cNvPr id="267" name="Image" descr="Image"/>
          <p:cNvPicPr>
            <a:picLocks noChangeAspect="1"/>
          </p:cNvPicPr>
          <p:nvPr/>
        </p:nvPicPr>
        <p:blipFill>
          <a:blip r:embed="rId3">
            <a:extLst/>
          </a:blip>
          <a:stretch>
            <a:fillRect/>
          </a:stretch>
        </p:blipFill>
        <p:spPr>
          <a:xfrm>
            <a:off x="1125156" y="1269999"/>
            <a:ext cx="6845499" cy="534648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Inequality Extraction Ratios"/>
          <p:cNvSpPr txBox="1"/>
          <p:nvPr>
            <p:ph type="title" idx="4294967295"/>
          </p:nvPr>
        </p:nvSpPr>
        <p:spPr>
          <a:xfrm>
            <a:off x="277663" y="-1"/>
            <a:ext cx="8572501" cy="1270001"/>
          </a:xfrm>
          <a:prstGeom prst="rect">
            <a:avLst/>
          </a:prstGeom>
        </p:spPr>
        <p:txBody>
          <a:bodyPr>
            <a:normAutofit fontScale="100000" lnSpcReduction="0"/>
          </a:bodyPr>
          <a:lstStyle>
            <a:lvl1pPr defTabSz="288036">
              <a:lnSpc>
                <a:spcPts val="7300"/>
              </a:lnSpc>
              <a:defRPr sz="5040">
                <a:solidFill>
                  <a:srgbClr val="000080"/>
                </a:solidFill>
              </a:defRPr>
            </a:lvl1pPr>
          </a:lstStyle>
          <a:p>
            <a:pPr/>
            <a:r>
              <a:t>Inequality Extraction Ratios</a:t>
            </a:r>
          </a:p>
        </p:txBody>
      </p:sp>
      <p:pic>
        <p:nvPicPr>
          <p:cNvPr id="272" name="Image" descr="Image"/>
          <p:cNvPicPr>
            <a:picLocks noChangeAspect="1"/>
          </p:cNvPicPr>
          <p:nvPr/>
        </p:nvPicPr>
        <p:blipFill>
          <a:blip r:embed="rId3">
            <a:extLst/>
          </a:blip>
          <a:stretch>
            <a:fillRect/>
          </a:stretch>
        </p:blipFill>
        <p:spPr>
          <a:xfrm>
            <a:off x="934805" y="1457331"/>
            <a:ext cx="6797897" cy="505539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The Economic Consequences of the Peace"/>
          <p:cNvSpPr txBox="1"/>
          <p:nvPr>
            <p:ph type="title" idx="4294967295"/>
          </p:nvPr>
        </p:nvSpPr>
        <p:spPr>
          <a:xfrm>
            <a:off x="277663" y="-1"/>
            <a:ext cx="8572501" cy="1270001"/>
          </a:xfrm>
          <a:prstGeom prst="rect">
            <a:avLst/>
          </a:prstGeom>
        </p:spPr>
        <p:txBody>
          <a:bodyPr>
            <a:normAutofit fontScale="100000" lnSpcReduction="0"/>
          </a:bodyPr>
          <a:lstStyle>
            <a:lvl1pPr defTabSz="214884">
              <a:lnSpc>
                <a:spcPts val="5400"/>
              </a:lnSpc>
              <a:defRPr sz="3759">
                <a:solidFill>
                  <a:srgbClr val="000080"/>
                </a:solidFill>
              </a:defRPr>
            </a:lvl1pPr>
          </a:lstStyle>
          <a:p>
            <a:pPr/>
            <a:r>
              <a:t>The Economic Consequences of the Peace</a:t>
            </a:r>
          </a:p>
        </p:txBody>
      </p:sp>
      <p:sp>
        <p:nvSpPr>
          <p:cNvPr id="277" name="Once again, the 1870 Watershed:…"/>
          <p:cNvSpPr txBox="1"/>
          <p:nvPr>
            <p:ph type="body" sz="half" idx="4294967295"/>
          </p:nvPr>
        </p:nvSpPr>
        <p:spPr>
          <a:xfrm>
            <a:off x="277663" y="1270000"/>
            <a:ext cx="4254044" cy="5080000"/>
          </a:xfrm>
          <a:prstGeom prst="rect">
            <a:avLst/>
          </a:prstGeom>
        </p:spPr>
        <p:txBody>
          <a:bodyPr>
            <a:normAutofit fontScale="100000" lnSpcReduction="0"/>
          </a:bodyPr>
          <a:lstStyle/>
          <a:p>
            <a:pPr marL="0" indent="0" defTabSz="256031">
              <a:spcBef>
                <a:spcPts val="600"/>
              </a:spcBef>
              <a:buSzTx/>
              <a:buFontTx/>
              <a:buNone/>
              <a:defRPr b="1" sz="1679">
                <a:solidFill>
                  <a:srgbClr val="000080"/>
                </a:solidFill>
                <a:latin typeface="+mn-lt"/>
                <a:ea typeface="+mn-ea"/>
                <a:cs typeface="+mn-cs"/>
                <a:sym typeface="Helvetica"/>
              </a:defRPr>
            </a:pPr>
            <a:r>
              <a:t>Once again, the 1870 Watershed:</a:t>
            </a:r>
          </a:p>
          <a:p>
            <a:pPr marL="192023" indent="-192023" defTabSz="256031">
              <a:spcBef>
                <a:spcPts val="600"/>
              </a:spcBef>
              <a:defRPr sz="1344">
                <a:latin typeface="Times New Roman"/>
                <a:ea typeface="Times New Roman"/>
                <a:cs typeface="Times New Roman"/>
                <a:sym typeface="Times New Roman"/>
              </a:defRPr>
            </a:pPr>
            <a:r>
              <a:t>Nearly five-fold amplification of rate of growth of human </a:t>
            </a:r>
            <a:r>
              <a:rPr i="1"/>
              <a:t>h</a:t>
            </a:r>
            <a:r>
              <a:t> relative to the 1770-1870 Industrial Revolution era</a:t>
            </a:r>
          </a:p>
          <a:p>
            <a:pPr lvl="1" marL="448055" indent="-192023" defTabSz="256031">
              <a:spcBef>
                <a:spcPts val="600"/>
              </a:spcBef>
              <a:buChar char="•"/>
              <a:defRPr sz="1344">
                <a:latin typeface="Times New Roman"/>
                <a:ea typeface="Times New Roman"/>
                <a:cs typeface="Times New Roman"/>
                <a:sym typeface="Times New Roman"/>
              </a:defRPr>
            </a:pPr>
            <a:r>
              <a:t>&amp; that was three times Commercial Revolution 1500-1770 pace…</a:t>
            </a:r>
          </a:p>
          <a:p>
            <a:pPr lvl="1" marL="448055" indent="-192023" defTabSz="256031">
              <a:spcBef>
                <a:spcPts val="600"/>
              </a:spcBef>
              <a:buChar char="•"/>
              <a:defRPr sz="1344">
                <a:latin typeface="Times New Roman"/>
                <a:ea typeface="Times New Roman"/>
                <a:cs typeface="Times New Roman"/>
                <a:sym typeface="Times New Roman"/>
              </a:defRPr>
            </a:pPr>
            <a:r>
              <a:t>&amp; that was four times Agrarian era pace…</a:t>
            </a:r>
          </a:p>
          <a:p>
            <a:pPr marL="192023" indent="-192023" defTabSz="256031">
              <a:spcBef>
                <a:spcPts val="600"/>
              </a:spcBef>
              <a:defRPr sz="1344">
                <a:latin typeface="Times New Roman"/>
                <a:ea typeface="Times New Roman"/>
                <a:cs typeface="Times New Roman"/>
                <a:sym typeface="Times New Roman"/>
              </a:defRPr>
            </a:pPr>
            <a:r>
              <a:t>“What an extraordinary episode in the economic progress of man that age was which came to an end in August, 1914!…”</a:t>
            </a:r>
          </a:p>
          <a:p>
            <a:pPr marL="192023" indent="-192023" defTabSz="256031">
              <a:spcBef>
                <a:spcPts val="600"/>
              </a:spcBef>
              <a:defRPr sz="1344">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were little more than the amusements of his daily newspaper, and appeared to exercise almost no influence at all on the ordinary course of social and economic life, the internationalization of which was nearly complete in practice…”</a:t>
            </a:r>
          </a:p>
          <a:p>
            <a:pPr marL="0" indent="0" defTabSz="256031">
              <a:spcBef>
                <a:spcPts val="600"/>
              </a:spcBef>
              <a:buSzTx/>
              <a:buFontTx/>
              <a:buNone/>
              <a:defRPr sz="1344">
                <a:latin typeface="Times New Roman"/>
                <a:ea typeface="Times New Roman"/>
                <a:cs typeface="Times New Roman"/>
                <a:sym typeface="Times New Roman"/>
              </a:defRPr>
            </a:pPr>
          </a:p>
          <a:p>
            <a:pPr marL="0" indent="0" defTabSz="256031">
              <a:spcBef>
                <a:spcPts val="600"/>
              </a:spcBef>
              <a:buSzTx/>
              <a:buFontTx/>
              <a:buNone/>
              <a:defRPr sz="1344">
                <a:latin typeface="Times New Roman"/>
                <a:ea typeface="Times New Roman"/>
                <a:cs typeface="Times New Roman"/>
                <a:sym typeface="Times New Roman"/>
              </a:defRPr>
            </a:pPr>
          </a:p>
          <a:p>
            <a:pPr marL="0" indent="0" defTabSz="256031">
              <a:spcBef>
                <a:spcPts val="600"/>
              </a:spcBef>
              <a:buSzTx/>
              <a:buFontTx/>
              <a:buNone/>
              <a:defRPr sz="896">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https://www.icloud.com/numbers/0Y0FpX-xky2r4_BwNZ-iJPbew</a:t>
            </a:r>
            <a:r>
              <a:t>&gt;</a:t>
            </a:r>
          </a:p>
        </p:txBody>
      </p:sp>
      <p:sp>
        <p:nvSpPr>
          <p:cNvPr id="278"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pic>
        <p:nvPicPr>
          <p:cNvPr id="279" name="Image" descr="Image"/>
          <p:cNvPicPr>
            <a:picLocks noChangeAspect="1"/>
          </p:cNvPicPr>
          <p:nvPr/>
        </p:nvPicPr>
        <p:blipFill>
          <a:blip r:embed="rId4">
            <a:extLst/>
          </a:blip>
          <a:stretch>
            <a:fillRect/>
          </a:stretch>
        </p:blipFill>
        <p:spPr>
          <a:xfrm>
            <a:off x="4531706" y="1270000"/>
            <a:ext cx="4292601" cy="3188517"/>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Image" descr="Image"/>
          <p:cNvPicPr>
            <a:picLocks noChangeAspect="1"/>
          </p:cNvPicPr>
          <p:nvPr/>
        </p:nvPicPr>
        <p:blipFill>
          <a:blip r:embed="rId3">
            <a:extLst/>
          </a:blip>
          <a:stretch>
            <a:fillRect/>
          </a:stretch>
        </p:blipFill>
        <p:spPr>
          <a:xfrm>
            <a:off x="366106" y="368300"/>
            <a:ext cx="8419793" cy="625417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he Fragility of the Pre-1914 Order"/>
          <p:cNvSpPr txBox="1"/>
          <p:nvPr>
            <p:ph type="title" idx="4294967295"/>
          </p:nvPr>
        </p:nvSpPr>
        <p:spPr>
          <a:xfrm>
            <a:off x="277663" y="-1"/>
            <a:ext cx="8572501" cy="1270001"/>
          </a:xfrm>
          <a:prstGeom prst="rect">
            <a:avLst/>
          </a:prstGeom>
        </p:spPr>
        <p:txBody>
          <a:bodyPr>
            <a:normAutofit fontScale="100000" lnSpcReduction="0"/>
          </a:bodyPr>
          <a:lstStyle>
            <a:lvl1pPr defTabSz="228600">
              <a:lnSpc>
                <a:spcPts val="5800"/>
              </a:lnSpc>
              <a:defRPr sz="4000">
                <a:solidFill>
                  <a:srgbClr val="000080"/>
                </a:solidFill>
              </a:defRPr>
            </a:lvl1pPr>
          </a:lstStyle>
          <a:p>
            <a:pPr/>
            <a:r>
              <a:t>The Fragility of the Pre-1914 Order</a:t>
            </a:r>
          </a:p>
        </p:txBody>
      </p:sp>
      <p:sp>
        <p:nvSpPr>
          <p:cNvPr id="288" name="Globalization: order, security, and uniformity:…"/>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306324">
              <a:spcBef>
                <a:spcPts val="800"/>
              </a:spcBef>
              <a:buSzTx/>
              <a:buFontTx/>
              <a:buNone/>
              <a:defRPr b="1" sz="2010">
                <a:solidFill>
                  <a:srgbClr val="000080"/>
                </a:solidFill>
                <a:latin typeface="+mn-lt"/>
                <a:ea typeface="+mn-ea"/>
                <a:cs typeface="+mn-cs"/>
                <a:sym typeface="Helvetica"/>
              </a:defRPr>
            </a:pPr>
            <a:r>
              <a:t>Globalization: order, security, and uniformity:</a:t>
            </a:r>
          </a:p>
          <a:p>
            <a:pPr marL="229742" indent="-229742" defTabSz="306324">
              <a:spcBef>
                <a:spcPts val="800"/>
              </a:spcBef>
              <a:defRPr sz="1608">
                <a:latin typeface="Times New Roman"/>
                <a:ea typeface="Times New Roman"/>
                <a:cs typeface="Times New Roman"/>
                <a:sym typeface="Times New Roman"/>
              </a:defRPr>
            </a:pPr>
            <a:r>
              <a:t>“interference of frontiers and of tariffs was reduced to a minimum…”</a:t>
            </a:r>
          </a:p>
          <a:p>
            <a:pPr marL="229742" indent="-229742" defTabSz="306324">
              <a:spcBef>
                <a:spcPts val="800"/>
              </a:spcBef>
              <a:defRPr sz="1608">
                <a:latin typeface="Times New Roman"/>
                <a:ea typeface="Times New Roman"/>
                <a:cs typeface="Times New Roman"/>
                <a:sym typeface="Times New Roman"/>
              </a:defRPr>
            </a:pPr>
            <a:r>
              <a:t>“almost absolute security of property and of person…”</a:t>
            </a:r>
          </a:p>
          <a:p>
            <a:pPr marL="229742" indent="-229742" defTabSz="306324">
              <a:spcBef>
                <a:spcPts val="800"/>
              </a:spcBef>
              <a:defRPr sz="1608">
                <a:latin typeface="Times New Roman"/>
                <a:ea typeface="Times New Roman"/>
                <a:cs typeface="Times New Roman"/>
                <a:sym typeface="Times New Roman"/>
              </a:defRPr>
            </a:pPr>
            <a:r>
              <a:t>“currencies… maintained on a stable basis… facilitated the easy flow of capital and of trade to an extent the full value of which we only realize now, when we are deprived of its advantages…”</a:t>
            </a:r>
          </a:p>
          <a:p>
            <a:pPr marL="229742" indent="-229742" defTabSz="306324">
              <a:spcBef>
                <a:spcPts val="800"/>
              </a:spcBef>
              <a:defRPr sz="1608">
                <a:latin typeface="Times New Roman"/>
                <a:ea typeface="Times New Roman"/>
                <a:cs typeface="Times New Roman"/>
                <a:sym typeface="Times New Roman"/>
              </a:defRPr>
            </a:pPr>
            <a:r>
              <a:t>Psychology &amp; economy:</a:t>
            </a:r>
          </a:p>
          <a:p>
            <a:pPr lvl="1" marL="536066" indent="-229742" defTabSz="306324">
              <a:spcBef>
                <a:spcPts val="800"/>
              </a:spcBef>
              <a:buChar char="•"/>
              <a:defRPr sz="1608">
                <a:latin typeface="Times New Roman"/>
                <a:ea typeface="Times New Roman"/>
                <a:cs typeface="Times New Roman"/>
                <a:sym typeface="Times New Roman"/>
              </a:defRPr>
            </a:pPr>
            <a:r>
              <a:t>“Europe… organized socially… to secure the maximum accumulation of capital…”</a:t>
            </a:r>
          </a:p>
          <a:p>
            <a:pPr lvl="1" marL="536066" indent="-229742" defTabSz="306324">
              <a:spcBef>
                <a:spcPts val="800"/>
              </a:spcBef>
              <a:buChar char="•"/>
              <a:defRPr sz="1608">
                <a:latin typeface="Times New Roman"/>
                <a:ea typeface="Times New Roman"/>
                <a:cs typeface="Times New Roman"/>
                <a:sym typeface="Times New Roman"/>
              </a:defRPr>
            </a:pPr>
            <a:r>
              <a:t>“Society… so framed as to throw… the increased income into the control of the class least likely to consume it…”</a:t>
            </a:r>
          </a:p>
          <a:p>
            <a:pPr lvl="1" marL="536066" indent="-229742" defTabSz="306324">
              <a:spcBef>
                <a:spcPts val="800"/>
              </a:spcBef>
              <a:buChar char="•"/>
              <a:defRPr sz="1608">
                <a:latin typeface="Times New Roman"/>
                <a:ea typeface="Times New Roman"/>
                <a:cs typeface="Times New Roman"/>
                <a:sym typeface="Times New Roman"/>
              </a:defRPr>
            </a:pPr>
            <a:r>
              <a:t>“If the rich had spent their new wealth on their own enjoyments, the world would long ago have found such a régime intolerable…” </a:t>
            </a:r>
          </a:p>
          <a:p>
            <a:pPr lvl="1" marL="536066" indent="-229742" defTabSz="306324">
              <a:spcBef>
                <a:spcPts val="800"/>
              </a:spcBef>
              <a:buChar char="•"/>
              <a:defRPr sz="1608">
                <a:latin typeface="Times New Roman"/>
                <a:ea typeface="Times New Roman"/>
                <a:cs typeface="Times New Roman"/>
                <a:sym typeface="Times New Roman"/>
              </a:defRPr>
            </a:pPr>
            <a:r>
              <a:t>“But like bees they saved and accumulated, not less to the advantage of the whole community because they themselves held narrower ends in prospect…”</a:t>
            </a:r>
          </a:p>
          <a:p>
            <a:pPr marL="0" indent="0" defTabSz="306324">
              <a:spcBef>
                <a:spcPts val="800"/>
              </a:spcBef>
              <a:buSzTx/>
              <a:buFontTx/>
              <a:buNone/>
              <a:defRPr sz="1608">
                <a:latin typeface="Times New Roman"/>
                <a:ea typeface="Times New Roman"/>
                <a:cs typeface="Times New Roman"/>
                <a:sym typeface="Times New Roman"/>
              </a:defRPr>
            </a:pPr>
          </a:p>
          <a:p>
            <a:pPr marL="0" indent="0" defTabSz="306324">
              <a:spcBef>
                <a:spcPts val="800"/>
              </a:spcBef>
              <a:buSzTx/>
              <a:buFontTx/>
              <a:buNone/>
              <a:defRPr sz="1608">
                <a:latin typeface="Times New Roman"/>
                <a:ea typeface="Times New Roman"/>
                <a:cs typeface="Times New Roman"/>
                <a:sym typeface="Times New Roman"/>
              </a:defRPr>
            </a:pPr>
          </a:p>
          <a:p>
            <a:pPr marL="0" indent="0" defTabSz="306324">
              <a:spcBef>
                <a:spcPts val="800"/>
              </a:spcBef>
              <a:buSzTx/>
              <a:buFontTx/>
              <a:buNone/>
              <a:defRPr sz="1072">
                <a:latin typeface="Times New Roman"/>
                <a:ea typeface="Times New Roman"/>
                <a:cs typeface="Times New Roman"/>
                <a:sym typeface="Times New Roman"/>
              </a:defRPr>
            </a:pPr>
            <a:r>
              <a:t>John Maynard Keynes (1919): </a:t>
            </a:r>
            <a:r>
              <a:rPr i="1"/>
              <a:t>The Economic Consequences of the Peace</a:t>
            </a:r>
            <a:r>
              <a:t> &lt;</a:t>
            </a:r>
            <a:r>
              <a:rPr u="sng">
                <a:solidFill>
                  <a:srgbClr val="0000FF"/>
                </a:solidFill>
                <a:uFill>
                  <a:solidFill>
                    <a:srgbClr val="0000FF"/>
                  </a:solidFill>
                </a:uFill>
                <a:hlinkClick r:id="rId3" invalidUrl="" action="" tgtFrame="" tooltip="" history="1" highlightClick="0" endSnd="0"/>
              </a:rPr>
              <a:t>https://delong.typepad.com/files/keynes-peace.pdf</a:t>
            </a:r>
            <a:r>
              <a:t>&gt;</a:t>
            </a:r>
          </a:p>
        </p:txBody>
      </p:sp>
      <p:sp>
        <p:nvSpPr>
          <p:cNvPr id="289"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he Prospect of Utopia"/>
          <p:cNvSpPr txBox="1"/>
          <p:nvPr>
            <p:ph type="title" idx="4294967295"/>
          </p:nvPr>
        </p:nvSpPr>
        <p:spPr>
          <a:xfrm>
            <a:off x="277663" y="-1"/>
            <a:ext cx="8572501" cy="1270001"/>
          </a:xfrm>
          <a:prstGeom prst="rect">
            <a:avLst/>
          </a:prstGeom>
        </p:spPr>
        <p:txBody>
          <a:bodyPr>
            <a:normAutofit fontScale="100000" lnSpcReduction="0"/>
          </a:bodyPr>
          <a:lstStyle>
            <a:lvl1pPr defTabSz="347472">
              <a:lnSpc>
                <a:spcPts val="8800"/>
              </a:lnSpc>
              <a:defRPr sz="6080">
                <a:solidFill>
                  <a:srgbClr val="000080"/>
                </a:solidFill>
              </a:defRPr>
            </a:lvl1pPr>
          </a:lstStyle>
          <a:p>
            <a:pPr/>
            <a:r>
              <a:t>The Prospect of Utopia</a:t>
            </a:r>
          </a:p>
        </p:txBody>
      </p:sp>
      <p:sp>
        <p:nvSpPr>
          <p:cNvPr id="294" name="A double bluff, or deception:…"/>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306324">
              <a:spcBef>
                <a:spcPts val="800"/>
              </a:spcBef>
              <a:buSzTx/>
              <a:buFontTx/>
              <a:buNone/>
              <a:defRPr b="1" sz="2010">
                <a:solidFill>
                  <a:srgbClr val="000080"/>
                </a:solidFill>
                <a:latin typeface="+mn-lt"/>
                <a:ea typeface="+mn-ea"/>
                <a:cs typeface="+mn-cs"/>
                <a:sym typeface="Helvetica"/>
              </a:defRPr>
            </a:pPr>
            <a:r>
              <a:t>A double bluff, or deception:</a:t>
            </a:r>
          </a:p>
          <a:p>
            <a:pPr marL="229742" indent="-229742" defTabSz="306324">
              <a:spcBef>
                <a:spcPts val="800"/>
              </a:spcBef>
              <a:defRPr sz="1608">
                <a:latin typeface="Times New Roman"/>
                <a:ea typeface="Times New Roman"/>
                <a:cs typeface="Times New Roman"/>
                <a:sym typeface="Times New Roman"/>
              </a:defRPr>
            </a:pPr>
            <a:r>
              <a:t>“The laboring classes accepted… [that] they could call their own very little of the cake that they and Nature and the capitalists were co-operating to produce…”</a:t>
            </a:r>
          </a:p>
          <a:p>
            <a:pPr marL="229742" indent="-229742" defTabSz="306324">
              <a:spcBef>
                <a:spcPts val="800"/>
              </a:spcBef>
              <a:defRPr sz="1608">
                <a:latin typeface="Times New Roman"/>
                <a:ea typeface="Times New Roman"/>
                <a:cs typeface="Times New Roman"/>
                <a:sym typeface="Times New Roman"/>
              </a:defRPr>
            </a:pPr>
            <a:r>
              <a:t> “The capitalist classes were allowed to call the best part of the cake theirs and were theoretically free to consume it, on the tacit underlying condition that they consumed very little of it in practice…”</a:t>
            </a:r>
          </a:p>
          <a:p>
            <a:pPr marL="229742" indent="-229742" defTabSz="306324">
              <a:spcBef>
                <a:spcPts val="800"/>
              </a:spcBef>
              <a:defRPr sz="1608">
                <a:latin typeface="Times New Roman"/>
                <a:ea typeface="Times New Roman"/>
                <a:cs typeface="Times New Roman"/>
                <a:sym typeface="Times New Roman"/>
              </a:defRPr>
            </a:pPr>
            <a:r>
              <a:t>“Society knew what it was about…”</a:t>
            </a:r>
          </a:p>
          <a:p>
            <a:pPr marL="229742" indent="-229742" defTabSz="306324">
              <a:spcBef>
                <a:spcPts val="800"/>
              </a:spcBef>
              <a:defRPr sz="1608">
                <a:latin typeface="Times New Roman"/>
                <a:ea typeface="Times New Roman"/>
                <a:cs typeface="Times New Roman"/>
                <a:sym typeface="Times New Roman"/>
              </a:defRPr>
            </a:pPr>
            <a:r>
              <a:t>“If only the cake were… allowed to grow in the geometrical proportion…”</a:t>
            </a:r>
          </a:p>
          <a:p>
            <a:pPr marL="229742" indent="-229742" defTabSz="306324">
              <a:spcBef>
                <a:spcPts val="800"/>
              </a:spcBef>
              <a:defRPr sz="1608">
                <a:latin typeface="Times New Roman"/>
                <a:ea typeface="Times New Roman"/>
                <a:cs typeface="Times New Roman"/>
                <a:sym typeface="Times New Roman"/>
              </a:defRPr>
            </a:pPr>
            <a:r>
              <a:t>“A day might come when there would at last be enough to go round… overwork, overcrowding, and underfeeding…come to an end, and men, secure of the comforts and necessities of the body, could proceed to the nobler exercises of their faculties….”</a:t>
            </a:r>
          </a:p>
          <a:p>
            <a:pPr marL="229742" indent="-229742" defTabSz="306324">
              <a:spcBef>
                <a:spcPts val="800"/>
              </a:spcBef>
              <a:defRPr sz="1608">
                <a:latin typeface="Times New Roman"/>
                <a:ea typeface="Times New Roman"/>
                <a:cs typeface="Times New Roman"/>
                <a:sym typeface="Times New Roman"/>
              </a:defRPr>
            </a:pPr>
            <a:r>
              <a:t>“The great events of history are often due to secular changes in the growth of population and other fundamental economic causes, which, escaping by their gradual character the notice of contemporary observers, are attributed to the follies of statesmen or the fanaticism of atheists…”</a:t>
            </a:r>
          </a:p>
          <a:p>
            <a:pPr marL="0" indent="0" defTabSz="306324">
              <a:spcBef>
                <a:spcPts val="800"/>
              </a:spcBef>
              <a:buSzTx/>
              <a:buFontTx/>
              <a:buNone/>
              <a:defRPr sz="1608">
                <a:latin typeface="Times New Roman"/>
                <a:ea typeface="Times New Roman"/>
                <a:cs typeface="Times New Roman"/>
                <a:sym typeface="Times New Roman"/>
              </a:defRPr>
            </a:pPr>
          </a:p>
          <a:p>
            <a:pPr marL="0" indent="0" defTabSz="306324">
              <a:spcBef>
                <a:spcPts val="800"/>
              </a:spcBef>
              <a:buSzTx/>
              <a:buFontTx/>
              <a:buNone/>
              <a:defRPr sz="1608">
                <a:latin typeface="Times New Roman"/>
                <a:ea typeface="Times New Roman"/>
                <a:cs typeface="Times New Roman"/>
                <a:sym typeface="Times New Roman"/>
              </a:defRPr>
            </a:pPr>
          </a:p>
          <a:p>
            <a:pPr marL="0" indent="0" defTabSz="306324">
              <a:spcBef>
                <a:spcPts val="800"/>
              </a:spcBef>
              <a:buSzTx/>
              <a:buFontTx/>
              <a:buNone/>
              <a:defRPr sz="1072">
                <a:latin typeface="Times New Roman"/>
                <a:ea typeface="Times New Roman"/>
                <a:cs typeface="Times New Roman"/>
                <a:sym typeface="Times New Roman"/>
              </a:defRPr>
            </a:pPr>
            <a:r>
              <a:t>John Maynard Keynes (1919): </a:t>
            </a:r>
            <a:r>
              <a:rPr i="1"/>
              <a:t>The Economic Consequences of the Peace</a:t>
            </a:r>
            <a:r>
              <a:t> &lt;</a:t>
            </a:r>
            <a:r>
              <a:rPr u="sng">
                <a:solidFill>
                  <a:srgbClr val="0000FF"/>
                </a:solidFill>
                <a:uFill>
                  <a:solidFill>
                    <a:srgbClr val="0000FF"/>
                  </a:solidFill>
                </a:uFill>
                <a:hlinkClick r:id="rId3" invalidUrl="" action="" tgtFrame="" tooltip="" history="1" highlightClick="0" endSnd="0"/>
              </a:rPr>
              <a:t>https://delong.typepad.com/files/keynes-peace.pdf</a:t>
            </a:r>
            <a:r>
              <a:t>&gt;</a:t>
            </a:r>
          </a:p>
        </p:txBody>
      </p:sp>
      <p:sp>
        <p:nvSpPr>
          <p:cNvPr id="295"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he Dangers Raised by World War I"/>
          <p:cNvSpPr txBox="1"/>
          <p:nvPr>
            <p:ph type="title" idx="4294967295"/>
          </p:nvPr>
        </p:nvSpPr>
        <p:spPr>
          <a:xfrm>
            <a:off x="277663" y="-1"/>
            <a:ext cx="8572501" cy="1270001"/>
          </a:xfrm>
          <a:prstGeom prst="rect">
            <a:avLst/>
          </a:prstGeom>
        </p:spPr>
        <p:txBody>
          <a:bodyPr>
            <a:normAutofit fontScale="100000" lnSpcReduction="0"/>
          </a:bodyPr>
          <a:lstStyle>
            <a:lvl1pPr defTabSz="224027">
              <a:lnSpc>
                <a:spcPts val="5600"/>
              </a:lnSpc>
              <a:defRPr sz="3920">
                <a:solidFill>
                  <a:srgbClr val="000080"/>
                </a:solidFill>
              </a:defRPr>
            </a:lvl1pPr>
          </a:lstStyle>
          <a:p>
            <a:pPr/>
            <a:r>
              <a:t>The Dangers Raised by World War I</a:t>
            </a:r>
          </a:p>
        </p:txBody>
      </p:sp>
      <p:sp>
        <p:nvSpPr>
          <p:cNvPr id="300" name="Upsetting the belief that the system was what it was, &amp; upsetting accumulative psychology:…"/>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397763">
              <a:spcBef>
                <a:spcPts val="1000"/>
              </a:spcBef>
              <a:buSzTx/>
              <a:buFontTx/>
              <a:buNone/>
              <a:defRPr b="1" sz="2610">
                <a:solidFill>
                  <a:srgbClr val="000080"/>
                </a:solidFill>
                <a:latin typeface="+mn-lt"/>
                <a:ea typeface="+mn-ea"/>
                <a:cs typeface="+mn-cs"/>
                <a:sym typeface="Helvetica"/>
              </a:defRPr>
            </a:pPr>
            <a:r>
              <a:t>Upsetting the belief that the system was what it was, &amp; upsetting accumulative psychology:</a:t>
            </a:r>
          </a:p>
          <a:p>
            <a:pPr marL="298322" indent="-298322" defTabSz="397763">
              <a:spcBef>
                <a:spcPts val="1000"/>
              </a:spcBef>
              <a:defRPr sz="2088">
                <a:latin typeface="Times New Roman"/>
                <a:ea typeface="Times New Roman"/>
                <a:cs typeface="Times New Roman"/>
                <a:sym typeface="Times New Roman"/>
              </a:defRPr>
            </a:pPr>
            <a:r>
              <a:t>“The pre-war order of Society and of progress… depended on unstable psycholog[y]…”</a:t>
            </a:r>
          </a:p>
          <a:p>
            <a:pPr marL="298322" indent="-298322" defTabSz="397763">
              <a:spcBef>
                <a:spcPts val="1000"/>
              </a:spcBef>
              <a:defRPr sz="2088">
                <a:latin typeface="Times New Roman"/>
                <a:ea typeface="Times New Roman"/>
                <a:cs typeface="Times New Roman"/>
                <a:sym typeface="Times New Roman"/>
              </a:defRPr>
            </a:pPr>
            <a:r>
              <a:t>“It may be impossible to recreate…”</a:t>
            </a:r>
          </a:p>
          <a:p>
            <a:pPr marL="298322" indent="-298322" defTabSz="397763">
              <a:spcBef>
                <a:spcPts val="1000"/>
              </a:spcBef>
              <a:defRPr sz="2088">
                <a:latin typeface="Times New Roman"/>
                <a:ea typeface="Times New Roman"/>
                <a:cs typeface="Times New Roman"/>
                <a:sym typeface="Times New Roman"/>
              </a:defRPr>
            </a:pPr>
            <a:r>
              <a:t>“It was not natural for a population, of whom so few enjoyed the comforts of life, to accumulate so hugely…”</a:t>
            </a:r>
          </a:p>
          <a:p>
            <a:pPr marL="298322" indent="-298322" defTabSz="397763">
              <a:spcBef>
                <a:spcPts val="1000"/>
              </a:spcBef>
              <a:defRPr sz="2088">
                <a:latin typeface="Times New Roman"/>
                <a:ea typeface="Times New Roman"/>
                <a:cs typeface="Times New Roman"/>
                <a:sym typeface="Times New Roman"/>
              </a:defRPr>
            </a:pPr>
            <a:r>
              <a:t>“The war has disclosed the possibility of consumption to all and the vanity of abstinence to many…”</a:t>
            </a:r>
          </a:p>
          <a:p>
            <a:pPr marL="0" indent="0" defTabSz="397763">
              <a:spcBef>
                <a:spcPts val="1000"/>
              </a:spcBef>
              <a:buSzTx/>
              <a:buFontTx/>
              <a:buNone/>
              <a:defRPr sz="2088">
                <a:latin typeface="Times New Roman"/>
                <a:ea typeface="Times New Roman"/>
                <a:cs typeface="Times New Roman"/>
                <a:sym typeface="Times New Roman"/>
              </a:defRPr>
            </a:pPr>
          </a:p>
          <a:p>
            <a:pPr marL="0" indent="0" defTabSz="397763">
              <a:spcBef>
                <a:spcPts val="1000"/>
              </a:spcBef>
              <a:buSzTx/>
              <a:buFontTx/>
              <a:buNone/>
              <a:defRPr sz="2088">
                <a:latin typeface="Times New Roman"/>
                <a:ea typeface="Times New Roman"/>
                <a:cs typeface="Times New Roman"/>
                <a:sym typeface="Times New Roman"/>
              </a:defRPr>
            </a:pPr>
          </a:p>
          <a:p>
            <a:pPr marL="0" indent="0" defTabSz="397763">
              <a:spcBef>
                <a:spcPts val="1000"/>
              </a:spcBef>
              <a:buSzTx/>
              <a:buFontTx/>
              <a:buNone/>
              <a:defRPr sz="1392">
                <a:latin typeface="Times New Roman"/>
                <a:ea typeface="Times New Roman"/>
                <a:cs typeface="Times New Roman"/>
                <a:sym typeface="Times New Roman"/>
              </a:defRPr>
            </a:pPr>
            <a:r>
              <a:t>John Maynard Keynes (1919): </a:t>
            </a:r>
            <a:r>
              <a:rPr i="1"/>
              <a:t>The Economic Consequences of the Peace</a:t>
            </a:r>
            <a:r>
              <a:t> &lt;</a:t>
            </a:r>
            <a:r>
              <a:rPr u="sng">
                <a:solidFill>
                  <a:srgbClr val="0000FF"/>
                </a:solidFill>
                <a:uFill>
                  <a:solidFill>
                    <a:srgbClr val="0000FF"/>
                  </a:solidFill>
                </a:uFill>
                <a:hlinkClick r:id="rId3" invalidUrl="" action="" tgtFrame="" tooltip="" history="1" highlightClick="0" endSnd="0"/>
              </a:rPr>
              <a:t>https://delong.typepad.com/files/keynes-peace.pdf</a:t>
            </a:r>
            <a:r>
              <a:t>&gt;</a:t>
            </a:r>
          </a:p>
        </p:txBody>
      </p:sp>
      <p:sp>
        <p:nvSpPr>
          <p:cNvPr id="301"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French Premier Clemenceau as Villain"/>
          <p:cNvSpPr txBox="1"/>
          <p:nvPr>
            <p:ph type="title" idx="4294967295"/>
          </p:nvPr>
        </p:nvSpPr>
        <p:spPr>
          <a:xfrm>
            <a:off x="277663" y="-1"/>
            <a:ext cx="8572501" cy="1270001"/>
          </a:xfrm>
          <a:prstGeom prst="rect">
            <a:avLst/>
          </a:prstGeom>
        </p:spPr>
        <p:txBody>
          <a:bodyPr>
            <a:normAutofit fontScale="100000" lnSpcReduction="0"/>
          </a:bodyPr>
          <a:lstStyle>
            <a:lvl1pPr defTabSz="214884">
              <a:lnSpc>
                <a:spcPts val="5400"/>
              </a:lnSpc>
              <a:defRPr sz="3759">
                <a:solidFill>
                  <a:srgbClr val="000080"/>
                </a:solidFill>
              </a:defRPr>
            </a:lvl1pPr>
          </a:lstStyle>
          <a:p>
            <a:pPr/>
            <a:r>
              <a:t>French Premier Clemenceau as Villain</a:t>
            </a:r>
          </a:p>
        </p:txBody>
      </p:sp>
      <p:sp>
        <p:nvSpPr>
          <p:cNvPr id="306" name="Justified villainy given his goals, but villainy:…"/>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46888">
              <a:spcBef>
                <a:spcPts val="600"/>
              </a:spcBef>
              <a:buSzTx/>
              <a:buFontTx/>
              <a:buNone/>
              <a:defRPr b="1" sz="1620">
                <a:solidFill>
                  <a:srgbClr val="000080"/>
                </a:solidFill>
                <a:latin typeface="+mn-lt"/>
                <a:ea typeface="+mn-ea"/>
                <a:cs typeface="+mn-cs"/>
                <a:sym typeface="Helvetica"/>
              </a:defRPr>
            </a:pPr>
            <a:r>
              <a:t>Justified villainy given his goals, but villainy:</a:t>
            </a:r>
          </a:p>
          <a:p>
            <a:pPr marL="185165" indent="-185165" defTabSz="246888">
              <a:spcBef>
                <a:spcPts val="600"/>
              </a:spcBef>
              <a:defRPr sz="1296">
                <a:latin typeface="Times New Roman"/>
                <a:ea typeface="Times New Roman"/>
                <a:cs typeface="Times New Roman"/>
                <a:sym typeface="Times New Roman"/>
              </a:defRPr>
            </a:pPr>
            <a:r>
              <a:t>The fundamentals:</a:t>
            </a:r>
          </a:p>
          <a:p>
            <a:pPr lvl="1" marL="432053" indent="-185165" defTabSz="246888">
              <a:spcBef>
                <a:spcPts val="600"/>
              </a:spcBef>
              <a:buChar char="•"/>
              <a:defRPr sz="1296">
                <a:latin typeface="Times New Roman"/>
                <a:ea typeface="Times New Roman"/>
                <a:cs typeface="Times New Roman"/>
                <a:sym typeface="Times New Roman"/>
              </a:defRPr>
            </a:pPr>
            <a:r>
              <a:t>“By 1914 the population of Germany was nearly seventy per cent in excess of that of France…”</a:t>
            </a:r>
          </a:p>
          <a:p>
            <a:pPr lvl="1" marL="432053" indent="-185165" defTabSz="246888">
              <a:spcBef>
                <a:spcPts val="600"/>
              </a:spcBef>
              <a:buChar char="•"/>
              <a:defRPr sz="1296">
                <a:latin typeface="Times New Roman"/>
                <a:ea typeface="Times New Roman"/>
                <a:cs typeface="Times New Roman"/>
                <a:sym typeface="Times New Roman"/>
              </a:defRPr>
            </a:pPr>
            <a:r>
              <a:t>“She had become one of the first manufacturing and trading nations of the world…”</a:t>
            </a:r>
          </a:p>
          <a:p>
            <a:pPr lvl="1" marL="432053" indent="-185165" defTabSz="246888">
              <a:spcBef>
                <a:spcPts val="600"/>
              </a:spcBef>
              <a:buChar char="•"/>
              <a:defRPr sz="1296">
                <a:latin typeface="Times New Roman"/>
                <a:ea typeface="Times New Roman"/>
                <a:cs typeface="Times New Roman"/>
                <a:sym typeface="Times New Roman"/>
              </a:defRPr>
            </a:pPr>
            <a:r>
              <a:t>“Her technical skill and her means for the production of future wealth were unequaled…”</a:t>
            </a:r>
          </a:p>
          <a:p>
            <a:pPr lvl="1" marL="432053" indent="-185165" defTabSz="246888">
              <a:spcBef>
                <a:spcPts val="600"/>
              </a:spcBef>
              <a:buChar char="•"/>
              <a:defRPr sz="1296">
                <a:latin typeface="Times New Roman"/>
                <a:ea typeface="Times New Roman"/>
                <a:cs typeface="Times New Roman"/>
                <a:sym typeface="Times New Roman"/>
              </a:defRPr>
            </a:pPr>
            <a:r>
              <a:t>“France… a stationary or declining population… fallen seriously behind in wealth and in the power to produce it…”</a:t>
            </a:r>
          </a:p>
          <a:p>
            <a:pPr marL="185165" indent="-185165" defTabSz="246888">
              <a:spcBef>
                <a:spcPts val="600"/>
              </a:spcBef>
              <a:defRPr sz="1296">
                <a:latin typeface="Times New Roman"/>
                <a:ea typeface="Times New Roman"/>
                <a:cs typeface="Times New Roman"/>
                <a:sym typeface="Times New Roman"/>
              </a:defRPr>
            </a:pPr>
            <a:r>
              <a:t>Clemenceau’s choice: transform Germany, or cripple it:</a:t>
            </a:r>
          </a:p>
          <a:p>
            <a:pPr marL="185165" indent="-185165" defTabSz="246888">
              <a:spcBef>
                <a:spcPts val="600"/>
              </a:spcBef>
              <a:defRPr sz="1296">
                <a:latin typeface="Times New Roman"/>
                <a:ea typeface="Times New Roman"/>
                <a:cs typeface="Times New Roman"/>
                <a:sym typeface="Times New Roman"/>
              </a:defRPr>
            </a:pPr>
            <a:r>
              <a:t>Clemenceau’s view:</a:t>
            </a:r>
          </a:p>
          <a:p>
            <a:pPr lvl="1" marL="432053" indent="-185165" defTabSz="246888">
              <a:spcBef>
                <a:spcPts val="600"/>
              </a:spcBef>
              <a:buChar char="•"/>
              <a:defRPr sz="1296">
                <a:latin typeface="Times New Roman"/>
                <a:ea typeface="Times New Roman"/>
                <a:cs typeface="Times New Roman"/>
                <a:sym typeface="Times New Roman"/>
              </a:defRPr>
            </a:pPr>
            <a:r>
              <a:t>“European civil war is to be regarded as a normal, or at least a recurrent, state of affairs…”</a:t>
            </a:r>
          </a:p>
          <a:p>
            <a:pPr lvl="1" marL="432053" indent="-185165" defTabSz="246888">
              <a:spcBef>
                <a:spcPts val="600"/>
              </a:spcBef>
              <a:buChar char="•"/>
              <a:defRPr sz="1296">
                <a:latin typeface="Times New Roman"/>
                <a:ea typeface="Times New Roman"/>
                <a:cs typeface="Times New Roman"/>
                <a:sym typeface="Times New Roman"/>
              </a:defRPr>
            </a:pPr>
            <a:r>
              <a:t>“A Peace of magnanimity or of fair and equal treatment… could only have the effect of shortening the interval of Germany's recovery and hastening the day when she will once again hurl at France her greater numbers and her superior resources and technical skill…”</a:t>
            </a:r>
          </a:p>
          <a:p>
            <a:pPr lvl="1" marL="432053" indent="-185165" defTabSz="246888">
              <a:spcBef>
                <a:spcPts val="600"/>
              </a:spcBef>
              <a:buChar char="•"/>
              <a:defRPr sz="1296">
                <a:latin typeface="Times New Roman"/>
                <a:ea typeface="Times New Roman"/>
                <a:cs typeface="Times New Roman"/>
                <a:sym typeface="Times New Roman"/>
              </a:defRPr>
            </a:pPr>
            <a:r>
              <a:t>“Each guarantee that was taken… increasing irritation and thus the probability of a subsequent </a:t>
            </a:r>
            <a:r>
              <a:rPr i="1"/>
              <a:t>Revanche</a:t>
            </a:r>
            <a:r>
              <a:t> by Germany, made necessary yet further provisions to crush…”</a:t>
            </a:r>
          </a:p>
          <a:p>
            <a:pPr lvl="1" marL="432053" indent="-185165" defTabSz="246888">
              <a:spcBef>
                <a:spcPts val="600"/>
              </a:spcBef>
              <a:buChar char="•"/>
              <a:defRPr sz="1296">
                <a:latin typeface="Times New Roman"/>
                <a:ea typeface="Times New Roman"/>
                <a:cs typeface="Times New Roman"/>
                <a:sym typeface="Times New Roman"/>
              </a:defRPr>
            </a:pPr>
            <a:r>
              <a:t>“Thus, as soon as this view of the world is adopted and the other discarded, a demand for a Carthaginian Peace is inevitable, to the full extent of the momentary power to impose it…”</a:t>
            </a:r>
          </a:p>
          <a:p>
            <a:pPr marL="0" indent="0" defTabSz="246888">
              <a:spcBef>
                <a:spcPts val="600"/>
              </a:spcBef>
              <a:buSzTx/>
              <a:buFontTx/>
              <a:buNone/>
              <a:defRPr sz="1296">
                <a:latin typeface="Times New Roman"/>
                <a:ea typeface="Times New Roman"/>
                <a:cs typeface="Times New Roman"/>
                <a:sym typeface="Times New Roman"/>
              </a:defRPr>
            </a:pPr>
          </a:p>
          <a:p>
            <a:pPr marL="0" indent="0" defTabSz="246888">
              <a:spcBef>
                <a:spcPts val="600"/>
              </a:spcBef>
              <a:buSzTx/>
              <a:buFontTx/>
              <a:buNone/>
              <a:defRPr sz="1296">
                <a:latin typeface="Times New Roman"/>
                <a:ea typeface="Times New Roman"/>
                <a:cs typeface="Times New Roman"/>
                <a:sym typeface="Times New Roman"/>
              </a:defRPr>
            </a:pPr>
          </a:p>
          <a:p>
            <a:pPr marL="0" indent="0" defTabSz="246888">
              <a:spcBef>
                <a:spcPts val="600"/>
              </a:spcBef>
              <a:buSzTx/>
              <a:buFontTx/>
              <a:buNone/>
              <a:defRPr sz="864">
                <a:latin typeface="Times New Roman"/>
                <a:ea typeface="Times New Roman"/>
                <a:cs typeface="Times New Roman"/>
                <a:sym typeface="Times New Roman"/>
              </a:defRPr>
            </a:pPr>
            <a:r>
              <a:t>John Maynard Keynes (1919): </a:t>
            </a:r>
            <a:r>
              <a:rPr i="1"/>
              <a:t>The Economic Consequences of the Peace</a:t>
            </a:r>
            <a:r>
              <a:t> &lt;</a:t>
            </a:r>
            <a:r>
              <a:rPr u="sng">
                <a:solidFill>
                  <a:srgbClr val="0000FF"/>
                </a:solidFill>
                <a:uFill>
                  <a:solidFill>
                    <a:srgbClr val="0000FF"/>
                  </a:solidFill>
                </a:uFill>
                <a:hlinkClick r:id="rId3" invalidUrl="" action="" tgtFrame="" tooltip="" history="1" highlightClick="0" endSnd="0"/>
              </a:rPr>
              <a:t>https://delong.typepad.com/files/keynes-peace.pdf</a:t>
            </a:r>
            <a:r>
              <a:t>&gt;</a:t>
            </a:r>
          </a:p>
        </p:txBody>
      </p:sp>
      <p:sp>
        <p:nvSpPr>
          <p:cNvPr id="307"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American President Woodrow Wilson’s Dreams"/>
          <p:cNvSpPr txBox="1"/>
          <p:nvPr>
            <p:ph type="title" idx="4294967295"/>
          </p:nvPr>
        </p:nvSpPr>
        <p:spPr>
          <a:xfrm>
            <a:off x="277663" y="-1"/>
            <a:ext cx="8572501" cy="1270001"/>
          </a:xfrm>
          <a:prstGeom prst="rect">
            <a:avLst/>
          </a:prstGeom>
        </p:spPr>
        <p:txBody>
          <a:bodyPr>
            <a:normAutofit fontScale="100000" lnSpcReduction="0"/>
          </a:bodyPr>
          <a:lstStyle>
            <a:lvl1pPr defTabSz="214884">
              <a:lnSpc>
                <a:spcPts val="5400"/>
              </a:lnSpc>
              <a:defRPr sz="3759">
                <a:solidFill>
                  <a:srgbClr val="000080"/>
                </a:solidFill>
              </a:defRPr>
            </a:lvl1pPr>
          </a:lstStyle>
          <a:p>
            <a:pPr/>
            <a:r>
              <a:t>American President Woodrow Wilson’s Dreams </a:t>
            </a:r>
          </a:p>
        </p:txBody>
      </p:sp>
      <p:sp>
        <p:nvSpPr>
          <p:cNvPr id="312" name="The revolutionary German government asked for an armistice &amp; peace negotiations on the basis of Woodrow Wilson’s “14 Points”:…"/>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19455">
              <a:spcBef>
                <a:spcPts val="500"/>
              </a:spcBef>
              <a:buSzTx/>
              <a:buFontTx/>
              <a:buNone/>
              <a:defRPr b="1" sz="1440">
                <a:solidFill>
                  <a:srgbClr val="000080"/>
                </a:solidFill>
                <a:latin typeface="+mn-lt"/>
                <a:ea typeface="+mn-ea"/>
                <a:cs typeface="+mn-cs"/>
                <a:sym typeface="Helvetica"/>
              </a:defRPr>
            </a:pPr>
            <a:r>
              <a:t>The revolutionary German government asked for an armistice &amp; peace negotiations on the basis of Woodrow Wilson’s “14 Points”:</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Public diplomacy</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Freedom of navigation</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Free and equal trade</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Disarmament and arms control.</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Impartial adjustment of colonial claims in which the interests of the populations concerned have equal weight with the government awarded title</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The evacuation of all Russian territory and such a settlement of all questions affecting Russia as will secure the best and freest cooperation of the other nations of the world in obtaining for her an unhampered and unembarrassed opportunity for the independent determination of her own political development and national policy under institutions of her own choosing</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Belgium evacuated and restored</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All French territory freed and restored, including Alsace-Lorraine</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Italy’s frontiers to follow national lines</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Peoples of Austria-Hungary accorded the freest opportunity to autonomous development.</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Romania, Serbia, and Montenegro evacuated and Serbia accorded free and secure access to the sea.</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The present Ottoman Empire dissolved, with nationalities assured security and an absolutely unmolested opportunity of autonomous development, the Dardanelles opened under international guarantees</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Independent Polish including territories inhabited by indisputably Polish populations, with free and secure access to the sea, with political and economic independence and territorial integrity guaranteed </a:t>
            </a:r>
          </a:p>
          <a:p>
            <a:pPr marL="154004" indent="-154004" defTabSz="219455">
              <a:spcBef>
                <a:spcPts val="500"/>
              </a:spcBef>
              <a:buFontTx/>
              <a:buAutoNum type="arabicPeriod" startAt="1"/>
              <a:defRPr sz="1152">
                <a:latin typeface="Times New Roman"/>
                <a:ea typeface="Times New Roman"/>
                <a:cs typeface="Times New Roman"/>
                <a:sym typeface="Times New Roman"/>
              </a:defRPr>
            </a:pPr>
            <a:r>
              <a:t>A general association of nations</a:t>
            </a:r>
          </a:p>
          <a:p>
            <a:pPr marL="0" indent="0" defTabSz="219455">
              <a:spcBef>
                <a:spcPts val="500"/>
              </a:spcBef>
              <a:buSzTx/>
              <a:buFontTx/>
              <a:buNone/>
              <a:defRPr sz="1152">
                <a:latin typeface="Times New Roman"/>
                <a:ea typeface="Times New Roman"/>
                <a:cs typeface="Times New Roman"/>
                <a:sym typeface="Times New Roman"/>
              </a:defRPr>
            </a:pPr>
          </a:p>
          <a:p>
            <a:pPr marL="0" indent="0" defTabSz="219455">
              <a:spcBef>
                <a:spcPts val="500"/>
              </a:spcBef>
              <a:buSzTx/>
              <a:buFontTx/>
              <a:buNone/>
              <a:defRPr sz="1152">
                <a:latin typeface="Times New Roman"/>
                <a:ea typeface="Times New Roman"/>
                <a:cs typeface="Times New Roman"/>
                <a:sym typeface="Times New Roman"/>
              </a:defRPr>
            </a:pPr>
          </a:p>
          <a:p>
            <a:pPr marL="0" indent="0" defTabSz="219455">
              <a:spcBef>
                <a:spcPts val="500"/>
              </a:spcBef>
              <a:buSzTx/>
              <a:buFontTx/>
              <a:buNone/>
              <a:defRPr sz="768">
                <a:latin typeface="Times New Roman"/>
                <a:ea typeface="Times New Roman"/>
                <a:cs typeface="Times New Roman"/>
                <a:sym typeface="Times New Roman"/>
              </a:defRPr>
            </a:pPr>
            <a:r>
              <a:t>Woodrow Wilson (1918): </a:t>
            </a:r>
            <a:r>
              <a:rPr i="1"/>
              <a:t>Fourteen Points</a:t>
            </a:r>
            <a:r>
              <a:t> &lt;</a:t>
            </a:r>
            <a:r>
              <a:rPr u="sng">
                <a:solidFill>
                  <a:srgbClr val="0000FF"/>
                </a:solidFill>
                <a:uFill>
                  <a:solidFill>
                    <a:srgbClr val="0000FF"/>
                  </a:solidFill>
                </a:uFill>
                <a:hlinkClick r:id="rId3" invalidUrl="" action="" tgtFrame="" tooltip="" history="1" highlightClick="0" endSnd="0"/>
              </a:rPr>
              <a:t>https://wwi.lib.byu.edu/index.php/President_Wilson%27s_Fourteen_Points</a:t>
            </a:r>
            <a:r>
              <a:t>&gt;</a:t>
            </a:r>
          </a:p>
        </p:txBody>
      </p:sp>
      <p:sp>
        <p:nvSpPr>
          <p:cNvPr id="313"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The Big Four"/>
          <p:cNvSpPr txBox="1"/>
          <p:nvPr>
            <p:ph type="title" idx="4294967295"/>
          </p:nvPr>
        </p:nvSpPr>
        <p:spPr>
          <a:xfrm>
            <a:off x="277663" y="-1"/>
            <a:ext cx="8572501" cy="1270001"/>
          </a:xfrm>
          <a:prstGeom prst="rect">
            <a:avLst/>
          </a:prstGeom>
        </p:spPr>
        <p:txBody>
          <a:bodyPr>
            <a:normAutofit fontScale="100000" lnSpcReduction="0"/>
          </a:bodyPr>
          <a:lstStyle>
            <a:lvl1pPr defTabSz="438911">
              <a:lnSpc>
                <a:spcPts val="11100"/>
              </a:lnSpc>
              <a:defRPr sz="7679">
                <a:solidFill>
                  <a:srgbClr val="000080"/>
                </a:solidFill>
              </a:defRPr>
            </a:lvl1pPr>
          </a:lstStyle>
          <a:p>
            <a:pPr/>
            <a:r>
              <a:t>The Big Four</a:t>
            </a:r>
          </a:p>
        </p:txBody>
      </p:sp>
      <p:sp>
        <p:nvSpPr>
          <p:cNvPr id="318" name="Wilson’s commitments: “no annexations, no contributions, no punitive damages…” “justice meted out must involve no discrimination between those to whom we wish to be just and those to whom we do not wish to be just…”:…"/>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42315">
              <a:spcBef>
                <a:spcPts val="600"/>
              </a:spcBef>
              <a:buSzTx/>
              <a:buFontTx/>
              <a:buNone/>
              <a:defRPr b="1" sz="1590">
                <a:solidFill>
                  <a:srgbClr val="000080"/>
                </a:solidFill>
                <a:latin typeface="+mn-lt"/>
                <a:ea typeface="+mn-ea"/>
                <a:cs typeface="+mn-cs"/>
                <a:sym typeface="Helvetica"/>
              </a:defRPr>
            </a:pPr>
            <a:r>
              <a:t>Wilson’s commitments: “no annexations, no contributions, no punitive damages…” “justice meted out must involve no discrimination between those to whom we wish to be just and those to whom we do not wish to be just…”:</a:t>
            </a:r>
          </a:p>
          <a:p>
            <a:pPr marL="127534" indent="-127534" defTabSz="242315">
              <a:spcBef>
                <a:spcPts val="600"/>
              </a:spcBef>
              <a:buFontTx/>
              <a:defRPr sz="1271">
                <a:latin typeface="Times New Roman"/>
                <a:ea typeface="Times New Roman"/>
                <a:cs typeface="Times New Roman"/>
                <a:sym typeface="Times New Roman"/>
              </a:defRPr>
            </a:pPr>
            <a:r>
              <a:t>“Mr. Lloyd-George’s election pledge to the effect that the Allies were entitled to demand from Germany the entire costs of the war…”</a:t>
            </a:r>
          </a:p>
          <a:p>
            <a:pPr lvl="1" marL="329464" indent="-127534" defTabSz="242315">
              <a:spcBef>
                <a:spcPts val="600"/>
              </a:spcBef>
              <a:buFontTx/>
              <a:buChar char="•"/>
              <a:defRPr sz="1271">
                <a:latin typeface="Times New Roman"/>
                <a:ea typeface="Times New Roman"/>
                <a:cs typeface="Times New Roman"/>
                <a:sym typeface="Times New Roman"/>
              </a:defRPr>
            </a:pPr>
            <a:r>
              <a:t>David Lloyd-George said: Not contributions, not punitive damages, only </a:t>
            </a:r>
            <a:r>
              <a:rPr i="1"/>
              <a:t>reparations</a:t>
            </a:r>
            <a:endParaRPr i="1"/>
          </a:p>
          <a:p>
            <a:pPr marL="127534" indent="-127534" defTabSz="242315">
              <a:spcBef>
                <a:spcPts val="600"/>
              </a:spcBef>
              <a:buFontTx/>
              <a:defRPr sz="1271">
                <a:latin typeface="Times New Roman"/>
                <a:ea typeface="Times New Roman"/>
                <a:cs typeface="Times New Roman"/>
                <a:sym typeface="Times New Roman"/>
              </a:defRPr>
            </a:pPr>
            <a:r>
              <a:t>“The President's slowness… was noteworthy… liable, therefore, to defeat by the mere swiftness, apprehension, and agility of a Lloyd George. There can seldom have been a statesman of the first rank more incompetent than the President in the agilities of the council chamber…”</a:t>
            </a:r>
          </a:p>
          <a:p>
            <a:pPr marL="127534" indent="-127534" defTabSz="242315">
              <a:spcBef>
                <a:spcPts val="600"/>
              </a:spcBef>
              <a:buFontTx/>
              <a:defRPr sz="1271">
                <a:latin typeface="Times New Roman"/>
                <a:ea typeface="Times New Roman"/>
                <a:cs typeface="Times New Roman"/>
                <a:sym typeface="Times New Roman"/>
              </a:defRPr>
            </a:pPr>
            <a:r>
              <a:t>A </a:t>
            </a:r>
            <a:r>
              <a:rPr i="1"/>
              <a:t>diktat: </a:t>
            </a:r>
            <a:r>
              <a:t>“Clemenceau brought to success, what had seemed to be, a few months before, the extraordinary and impossible proposal that the Germans should not be heard…”</a:t>
            </a:r>
            <a:endParaRPr i="1"/>
          </a:p>
          <a:p>
            <a:pPr marL="127534" indent="-127534" defTabSz="242315">
              <a:spcBef>
                <a:spcPts val="600"/>
              </a:spcBef>
              <a:buFontTx/>
              <a:defRPr sz="1271">
                <a:latin typeface="Times New Roman"/>
                <a:ea typeface="Times New Roman"/>
                <a:cs typeface="Times New Roman"/>
                <a:sym typeface="Times New Roman"/>
              </a:defRPr>
            </a:pPr>
            <a:r>
              <a:t>“The President had thought nothing out, [so] the Council was generally working on the basis of a French or British draft…”</a:t>
            </a:r>
          </a:p>
          <a:p>
            <a:pPr marL="127534" indent="-127534" defTabSz="242315">
              <a:spcBef>
                <a:spcPts val="600"/>
              </a:spcBef>
              <a:buFontTx/>
              <a:defRPr sz="1271">
                <a:latin typeface="Times New Roman"/>
                <a:ea typeface="Times New Roman"/>
                <a:cs typeface="Times New Roman"/>
                <a:sym typeface="Times New Roman"/>
              </a:defRPr>
            </a:pPr>
            <a:r>
              <a:t>“The more extravagant expectations as to Reparation receipts, by which Finance Ministers have deceived their publics, will be heard of no more when they have served their immediate purpose of postponing the hour of taxation and retrenchment…”</a:t>
            </a:r>
          </a:p>
          <a:p>
            <a:pPr marL="127534" indent="-127534" defTabSz="242315">
              <a:spcBef>
                <a:spcPts val="600"/>
              </a:spcBef>
              <a:buFontTx/>
              <a:defRPr sz="1271">
                <a:latin typeface="Times New Roman"/>
                <a:ea typeface="Times New Roman"/>
                <a:cs typeface="Times New Roman"/>
                <a:sym typeface="Times New Roman"/>
              </a:defRPr>
            </a:pPr>
            <a:r>
              <a:t>“To his horror, Mr. Lloyd George, desiring at the last moment all the moderation he dared, discovered that he could not in five days persuade the President of error in what it had taken five months to prove to him to be just and right. After all, it was harder to de-bamboozle this old Presbyterian than it had been to bamboozle him…”</a:t>
            </a:r>
          </a:p>
          <a:p>
            <a:pPr marL="127534" indent="-127534" defTabSz="242315">
              <a:spcBef>
                <a:spcPts val="600"/>
              </a:spcBef>
              <a:buFontTx/>
              <a:defRPr sz="1271">
                <a:latin typeface="Times New Roman"/>
                <a:ea typeface="Times New Roman"/>
                <a:cs typeface="Times New Roman"/>
                <a:sym typeface="Times New Roman"/>
              </a:defRPr>
            </a:pPr>
          </a:p>
          <a:p>
            <a:pPr marL="0" indent="0" defTabSz="242315">
              <a:spcBef>
                <a:spcPts val="600"/>
              </a:spcBef>
              <a:buSzTx/>
              <a:buFontTx/>
              <a:buNone/>
              <a:defRPr sz="1271">
                <a:latin typeface="Times New Roman"/>
                <a:ea typeface="Times New Roman"/>
                <a:cs typeface="Times New Roman"/>
                <a:sym typeface="Times New Roman"/>
              </a:defRPr>
            </a:pPr>
          </a:p>
          <a:p>
            <a:pPr marL="0" indent="0" defTabSz="242315">
              <a:spcBef>
                <a:spcPts val="600"/>
              </a:spcBef>
              <a:buSzTx/>
              <a:buFontTx/>
              <a:buNone/>
              <a:defRPr sz="1271">
                <a:latin typeface="Times New Roman"/>
                <a:ea typeface="Times New Roman"/>
                <a:cs typeface="Times New Roman"/>
                <a:sym typeface="Times New Roman"/>
              </a:defRPr>
            </a:pPr>
          </a:p>
          <a:p>
            <a:pPr marL="0" indent="0" defTabSz="242315">
              <a:spcBef>
                <a:spcPts val="600"/>
              </a:spcBef>
              <a:buSzTx/>
              <a:buFontTx/>
              <a:buNone/>
              <a:defRPr sz="847">
                <a:latin typeface="Times New Roman"/>
                <a:ea typeface="Times New Roman"/>
                <a:cs typeface="Times New Roman"/>
                <a:sym typeface="Times New Roman"/>
              </a:defRPr>
            </a:pPr>
            <a:r>
              <a:t>John Maynard Keynes (1919): </a:t>
            </a:r>
            <a:r>
              <a:rPr i="1"/>
              <a:t>The Economic Consequences of the Peace</a:t>
            </a:r>
            <a:r>
              <a:t> &lt;</a:t>
            </a:r>
            <a:r>
              <a:rPr u="sng">
                <a:solidFill>
                  <a:srgbClr val="0000FF"/>
                </a:solidFill>
                <a:uFill>
                  <a:solidFill>
                    <a:srgbClr val="0000FF"/>
                  </a:solidFill>
                </a:uFill>
                <a:hlinkClick r:id="rId3" invalidUrl="" action="" tgtFrame="" tooltip="" history="1" highlightClick="0" endSnd="0"/>
              </a:rPr>
              <a:t>https://delong.typepad.com/files/keynes-peace.pdf</a:t>
            </a:r>
            <a:r>
              <a:t>&gt;</a:t>
            </a:r>
          </a:p>
        </p:txBody>
      </p:sp>
      <p:sp>
        <p:nvSpPr>
          <p:cNvPr id="319"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he Diktat"/>
          <p:cNvSpPr txBox="1"/>
          <p:nvPr>
            <p:ph type="title" idx="4294967295"/>
          </p:nvPr>
        </p:nvSpPr>
        <p:spPr>
          <a:xfrm>
            <a:off x="277663" y="-1"/>
            <a:ext cx="8572501" cy="1270001"/>
          </a:xfrm>
          <a:prstGeom prst="rect">
            <a:avLst/>
          </a:prstGeom>
        </p:spPr>
        <p:txBody>
          <a:bodyPr>
            <a:normAutofit fontScale="100000" lnSpcReduction="0"/>
          </a:bodyPr>
          <a:lstStyle/>
          <a:p>
            <a:pPr defTabSz="438911">
              <a:lnSpc>
                <a:spcPts val="11100"/>
              </a:lnSpc>
              <a:defRPr sz="7679">
                <a:solidFill>
                  <a:srgbClr val="000080"/>
                </a:solidFill>
              </a:defRPr>
            </a:pPr>
            <a:r>
              <a:t>The </a:t>
            </a:r>
            <a:r>
              <a:rPr i="1"/>
              <a:t>Diktat</a:t>
            </a:r>
          </a:p>
        </p:txBody>
      </p:sp>
      <p:sp>
        <p:nvSpPr>
          <p:cNvPr id="324" name="A domestic political and an international document:…"/>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65175">
              <a:spcBef>
                <a:spcPts val="600"/>
              </a:spcBef>
              <a:buSzTx/>
              <a:buFontTx/>
              <a:buNone/>
              <a:defRPr b="1" sz="1740">
                <a:solidFill>
                  <a:srgbClr val="000080"/>
                </a:solidFill>
                <a:latin typeface="+mn-lt"/>
                <a:ea typeface="+mn-ea"/>
                <a:cs typeface="+mn-cs"/>
                <a:sym typeface="Helvetica"/>
              </a:defRPr>
            </a:pPr>
            <a:r>
              <a:t>A domestic political and an international document:</a:t>
            </a:r>
          </a:p>
          <a:p>
            <a:pPr marL="139566" indent="-139566" defTabSz="265175">
              <a:spcBef>
                <a:spcPts val="600"/>
              </a:spcBef>
              <a:buFontTx/>
              <a:defRPr sz="1392">
                <a:latin typeface="Times New Roman"/>
                <a:ea typeface="Times New Roman"/>
                <a:cs typeface="Times New Roman"/>
                <a:sym typeface="Times New Roman"/>
              </a:defRPr>
            </a:pPr>
            <a:r>
              <a:t>“The Treaty includes no provisions for the economic rehabilitation of Europe,—nothing to make the defeated Central Empires into good neighbors, nothing to stabilize the new States of Europe, nothing to reclaim Russia; nor does it promote in any way a compact of economic solidarity amongst the Allies themselves; no arrangement was reached at Paris for restoring the disordered finances of France and Italy, or to adjust the systems of the Old World and the New…”</a:t>
            </a:r>
          </a:p>
          <a:p>
            <a:pPr marL="139566" indent="-139566" defTabSz="265175">
              <a:spcBef>
                <a:spcPts val="600"/>
              </a:spcBef>
              <a:buFontTx/>
              <a:defRPr sz="1392">
                <a:latin typeface="Times New Roman"/>
                <a:ea typeface="Times New Roman"/>
                <a:cs typeface="Times New Roman"/>
                <a:sym typeface="Times New Roman"/>
              </a:defRPr>
            </a:pPr>
            <a:r>
              <a:t>“The Council of Four paid no attention to these issues, being preoccupied with others,—Clemenceau to crush the economic life of his enemy, Lloyd George to do a deal and bring home something which would pass muster for a week, the President to do nothing that was not just and right. It is an extraordinary fact that the fundamental economic problems of a Europe starving and disintegrating before their eyes, was the one question in which it was impossible to arouse the interest of the Four…”</a:t>
            </a:r>
          </a:p>
          <a:p>
            <a:pPr marL="139566" indent="-139566" defTabSz="265175">
              <a:spcBef>
                <a:spcPts val="600"/>
              </a:spcBef>
              <a:buFontTx/>
              <a:defRPr sz="1392">
                <a:latin typeface="Times New Roman"/>
                <a:ea typeface="Times New Roman"/>
                <a:cs typeface="Times New Roman"/>
                <a:sym typeface="Times New Roman"/>
              </a:defRPr>
            </a:pPr>
            <a:r>
              <a:t>“Article 231 reads:</a:t>
            </a:r>
          </a:p>
          <a:p>
            <a:pPr lvl="1" marL="360546" indent="-139566" defTabSz="265175">
              <a:spcBef>
                <a:spcPts val="600"/>
              </a:spcBef>
              <a:buFontTx/>
              <a:buChar char="•"/>
              <a:defRPr sz="1392">
                <a:latin typeface="Times New Roman"/>
                <a:ea typeface="Times New Roman"/>
                <a:cs typeface="Times New Roman"/>
                <a:sym typeface="Times New Roman"/>
              </a:defRPr>
            </a:pPr>
            <a:r>
              <a:t>“The Allied and Associated Governments affirm and Germany accepts the responsibility of Germany and her allies for causing all the loss and damage to which the Allied and Associated Governments and their nationals have been subjected as a consequence of the war imposed upon them by the aggression of Germany and her allies.”</a:t>
            </a:r>
          </a:p>
          <a:p>
            <a:pPr marL="139566" indent="-139566" defTabSz="265175">
              <a:spcBef>
                <a:spcPts val="600"/>
              </a:spcBef>
              <a:buFontTx/>
              <a:defRPr sz="1392">
                <a:latin typeface="Times New Roman"/>
                <a:ea typeface="Times New Roman"/>
                <a:cs typeface="Times New Roman"/>
                <a:sym typeface="Times New Roman"/>
              </a:defRPr>
            </a:pPr>
            <a:r>
              <a:t>“This is a well and carefully drafted Article; for the President could read it as statement of admission on Germany's part of moral responsibility for bringing about the war, while the Prime Minister could explain it as an admission of financial liability for the general costs of the war…”</a:t>
            </a:r>
          </a:p>
          <a:p>
            <a:pPr marL="0" indent="0" defTabSz="265175">
              <a:spcBef>
                <a:spcPts val="600"/>
              </a:spcBef>
              <a:buSzTx/>
              <a:buFontTx/>
              <a:buNone/>
              <a:defRPr sz="1392">
                <a:latin typeface="Times New Roman"/>
                <a:ea typeface="Times New Roman"/>
                <a:cs typeface="Times New Roman"/>
                <a:sym typeface="Times New Roman"/>
              </a:defRPr>
            </a:pPr>
          </a:p>
          <a:p>
            <a:pPr marL="0" indent="0" defTabSz="265175">
              <a:spcBef>
                <a:spcPts val="600"/>
              </a:spcBef>
              <a:buSzTx/>
              <a:buFontTx/>
              <a:buNone/>
              <a:defRPr sz="928">
                <a:latin typeface="Times New Roman"/>
                <a:ea typeface="Times New Roman"/>
                <a:cs typeface="Times New Roman"/>
                <a:sym typeface="Times New Roman"/>
              </a:defRPr>
            </a:pPr>
            <a:r>
              <a:t>John Maynard Keynes (1919): </a:t>
            </a:r>
            <a:r>
              <a:rPr i="1"/>
              <a:t>The Economic Consequences of the Peace</a:t>
            </a:r>
            <a:r>
              <a:t> &lt;</a:t>
            </a:r>
            <a:r>
              <a:rPr u="sng">
                <a:solidFill>
                  <a:srgbClr val="0000FF"/>
                </a:solidFill>
                <a:uFill>
                  <a:solidFill>
                    <a:srgbClr val="0000FF"/>
                  </a:solidFill>
                </a:uFill>
                <a:hlinkClick r:id="rId3" invalidUrl="" action="" tgtFrame="" tooltip="" history="1" highlightClick="0" endSnd="0"/>
              </a:rPr>
              <a:t>https://delong.typepad.com/files/keynes-peace.pdf</a:t>
            </a:r>
            <a:r>
              <a:t>&gt;</a:t>
            </a:r>
          </a:p>
        </p:txBody>
      </p:sp>
      <p:sp>
        <p:nvSpPr>
          <p:cNvPr id="325"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The Diktat II"/>
          <p:cNvSpPr txBox="1"/>
          <p:nvPr>
            <p:ph type="title" idx="4294967295"/>
          </p:nvPr>
        </p:nvSpPr>
        <p:spPr>
          <a:xfrm>
            <a:off x="277663" y="-1"/>
            <a:ext cx="8572501" cy="1270001"/>
          </a:xfrm>
          <a:prstGeom prst="rect">
            <a:avLst/>
          </a:prstGeom>
        </p:spPr>
        <p:txBody>
          <a:bodyPr>
            <a:normAutofit fontScale="100000" lnSpcReduction="0"/>
          </a:bodyPr>
          <a:lstStyle/>
          <a:p>
            <a:pPr defTabSz="438911">
              <a:lnSpc>
                <a:spcPts val="11100"/>
              </a:lnSpc>
              <a:defRPr sz="7679">
                <a:solidFill>
                  <a:srgbClr val="000080"/>
                </a:solidFill>
              </a:defRPr>
            </a:pPr>
            <a:r>
              <a:t>The </a:t>
            </a:r>
            <a:r>
              <a:rPr i="1"/>
              <a:t>Diktat II</a:t>
            </a:r>
          </a:p>
        </p:txBody>
      </p:sp>
      <p:sp>
        <p:nvSpPr>
          <p:cNvPr id="330" name="The rubber meets the road here:…"/>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24027">
              <a:spcBef>
                <a:spcPts val="500"/>
              </a:spcBef>
              <a:buSzTx/>
              <a:buFontTx/>
              <a:buNone/>
              <a:defRPr b="1" sz="1470">
                <a:solidFill>
                  <a:srgbClr val="000080"/>
                </a:solidFill>
                <a:latin typeface="+mn-lt"/>
                <a:ea typeface="+mn-ea"/>
                <a:cs typeface="+mn-cs"/>
                <a:sym typeface="Helvetica"/>
              </a:defRPr>
            </a:pPr>
            <a:r>
              <a:t>The rubber meets the road here:</a:t>
            </a:r>
          </a:p>
          <a:p>
            <a:pPr marL="117909" indent="-117909" defTabSz="224027">
              <a:spcBef>
                <a:spcPts val="500"/>
              </a:spcBef>
              <a:buFontTx/>
              <a:defRPr sz="1176">
                <a:latin typeface="Times New Roman"/>
                <a:ea typeface="Times New Roman"/>
                <a:cs typeface="Times New Roman"/>
                <a:sym typeface="Times New Roman"/>
              </a:defRPr>
            </a:pPr>
            <a:r>
              <a:t>“Article 232 continues: </a:t>
            </a:r>
          </a:p>
          <a:p>
            <a:pPr lvl="1" marL="304599" indent="-117909" defTabSz="224027">
              <a:spcBef>
                <a:spcPts val="500"/>
              </a:spcBef>
              <a:buFontTx/>
              <a:buChar char="•"/>
              <a:defRPr sz="1176">
                <a:latin typeface="Times New Roman"/>
                <a:ea typeface="Times New Roman"/>
                <a:cs typeface="Times New Roman"/>
                <a:sym typeface="Times New Roman"/>
              </a:defRPr>
            </a:pPr>
            <a:r>
              <a:t>“The Allied and Associated Governments recognize that the resources of Germany are not adequate, after taking into account permanent diminutions of such resources which will result from other provisions of the present Treaty, to make complete reparation for all such loss and damage.”</a:t>
            </a:r>
          </a:p>
          <a:p>
            <a:pPr marL="117909" indent="-117909" defTabSz="224027">
              <a:spcBef>
                <a:spcPts val="500"/>
              </a:spcBef>
              <a:buFontTx/>
              <a:defRPr sz="1176">
                <a:latin typeface="Times New Roman"/>
                <a:ea typeface="Times New Roman"/>
                <a:cs typeface="Times New Roman"/>
                <a:sym typeface="Times New Roman"/>
              </a:defRPr>
            </a:pPr>
            <a:r>
              <a:t>“The President could comfort himself that this was no more than a statement of undoubted fact, and that to recognize that Germany cannot pay a certain claim does not imply that she is liable to pay the claim; but the Prime Minister could point out that in the context it emphasizes to the reader the assumption of Germany's theoretic liability asserted in the preceding Article. Article 232 proceeds: </a:t>
            </a:r>
          </a:p>
          <a:p>
            <a:pPr lvl="1" marL="304599" indent="-117909" defTabSz="224027">
              <a:spcBef>
                <a:spcPts val="500"/>
              </a:spcBef>
              <a:buFontTx/>
              <a:buChar char="•"/>
              <a:defRPr sz="1176">
                <a:latin typeface="Times New Roman"/>
                <a:ea typeface="Times New Roman"/>
                <a:cs typeface="Times New Roman"/>
                <a:sym typeface="Times New Roman"/>
              </a:defRPr>
            </a:pPr>
            <a:r>
              <a:t>"The Allied and Associated Governments, however, require, and Germany undertakes, that she will make compensation for all damage done to the civilian population of the Allied and Associated Powers and to their property during the period of the belligerency of each as an Allied or Associated Power against Germany by such aggression by land, by sea, and from the air, and in general all damage as defined in Annex I. hereto.”</a:t>
            </a:r>
          </a:p>
          <a:p>
            <a:pPr marL="117909" indent="-117909" defTabSz="224027">
              <a:spcBef>
                <a:spcPts val="500"/>
              </a:spcBef>
              <a:buFontTx/>
              <a:defRPr sz="1176">
                <a:latin typeface="Times New Roman"/>
                <a:ea typeface="Times New Roman"/>
                <a:cs typeface="Times New Roman"/>
                <a:sym typeface="Times New Roman"/>
              </a:defRPr>
            </a:pPr>
            <a:r>
              <a:t>“The words italicized being practically a quotation from the pre-Armistice conditions, satisfied the scruples of the President, while the addition of the words "and in general all damage as defined in Annex I. hereto" gave the Prime Minister a chance in Annex I…”</a:t>
            </a:r>
          </a:p>
          <a:p>
            <a:pPr marL="117909" indent="-117909" defTabSz="224027">
              <a:spcBef>
                <a:spcPts val="500"/>
              </a:spcBef>
              <a:buFontTx/>
              <a:defRPr sz="1176">
                <a:latin typeface="Times New Roman"/>
                <a:ea typeface="Times New Roman"/>
                <a:cs typeface="Times New Roman"/>
                <a:sym typeface="Times New Roman"/>
              </a:defRPr>
            </a:pPr>
            <a:r>
              <a:t>“the Treaty… fixes no definite sum as representing Germany's liability…. Two different kinds of false statements had been widely promulgated, one as to Germany's capacity to pay, the other as to the amount of the Allies' just claims in respect of the devastated areas. The fixing of either of these figures presented a dilemma. A figure for Germany's prospective capacity to pay, not too much in excess of the estimates of most candid and well-informed authorities, would have fallen hopelessly far short of popular expectations both in England and in France…”</a:t>
            </a:r>
          </a:p>
          <a:p>
            <a:pPr marL="117909" indent="-117909" defTabSz="224027">
              <a:spcBef>
                <a:spcPts val="500"/>
              </a:spcBef>
              <a:buFontTx/>
              <a:defRPr sz="1176">
                <a:latin typeface="Times New Roman"/>
                <a:ea typeface="Times New Roman"/>
                <a:cs typeface="Times New Roman"/>
                <a:sym typeface="Times New Roman"/>
              </a:defRPr>
            </a:pPr>
          </a:p>
          <a:p>
            <a:pPr marL="0" indent="0" defTabSz="224027">
              <a:spcBef>
                <a:spcPts val="500"/>
              </a:spcBef>
              <a:buSzTx/>
              <a:buFontTx/>
              <a:buNone/>
              <a:defRPr sz="1176">
                <a:latin typeface="Times New Roman"/>
                <a:ea typeface="Times New Roman"/>
                <a:cs typeface="Times New Roman"/>
                <a:sym typeface="Times New Roman"/>
              </a:defRPr>
            </a:pPr>
          </a:p>
          <a:p>
            <a:pPr marL="0" indent="0" defTabSz="224027">
              <a:spcBef>
                <a:spcPts val="500"/>
              </a:spcBef>
              <a:buSzTx/>
              <a:buFontTx/>
              <a:buNone/>
              <a:defRPr sz="1176">
                <a:latin typeface="Times New Roman"/>
                <a:ea typeface="Times New Roman"/>
                <a:cs typeface="Times New Roman"/>
                <a:sym typeface="Times New Roman"/>
              </a:defRPr>
            </a:pPr>
          </a:p>
          <a:p>
            <a:pPr marL="0" indent="0" defTabSz="224027">
              <a:spcBef>
                <a:spcPts val="500"/>
              </a:spcBef>
              <a:buSzTx/>
              <a:buFontTx/>
              <a:buNone/>
              <a:defRPr sz="784">
                <a:latin typeface="Times New Roman"/>
                <a:ea typeface="Times New Roman"/>
                <a:cs typeface="Times New Roman"/>
                <a:sym typeface="Times New Roman"/>
              </a:defRPr>
            </a:pPr>
            <a:r>
              <a:t>John Maynard Keynes (1919): </a:t>
            </a:r>
            <a:r>
              <a:rPr i="1"/>
              <a:t>The Economic Consequences of the Peace</a:t>
            </a:r>
            <a:r>
              <a:t> &lt;</a:t>
            </a:r>
            <a:r>
              <a:rPr u="sng">
                <a:solidFill>
                  <a:srgbClr val="0000FF"/>
                </a:solidFill>
                <a:uFill>
                  <a:solidFill>
                    <a:srgbClr val="0000FF"/>
                  </a:solidFill>
                </a:uFill>
                <a:hlinkClick r:id="rId3" invalidUrl="" action="" tgtFrame="" tooltip="" history="1" highlightClick="0" endSnd="0"/>
              </a:rPr>
              <a:t>https://delong.typepad.com/files/keynes-peace.pdf</a:t>
            </a:r>
            <a:r>
              <a:t>&gt;</a:t>
            </a:r>
          </a:p>
        </p:txBody>
      </p:sp>
      <p:sp>
        <p:nvSpPr>
          <p:cNvPr id="331"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Was There a “Transfer Problem”?"/>
          <p:cNvSpPr txBox="1"/>
          <p:nvPr>
            <p:ph type="title" idx="4294967295"/>
          </p:nvPr>
        </p:nvSpPr>
        <p:spPr>
          <a:xfrm>
            <a:off x="277663" y="-1"/>
            <a:ext cx="8572501" cy="1270001"/>
          </a:xfrm>
          <a:prstGeom prst="rect">
            <a:avLst/>
          </a:prstGeom>
        </p:spPr>
        <p:txBody>
          <a:bodyPr>
            <a:normAutofit fontScale="100000" lnSpcReduction="0"/>
          </a:bodyPr>
          <a:lstStyle>
            <a:lvl1pPr defTabSz="237743">
              <a:lnSpc>
                <a:spcPts val="6000"/>
              </a:lnSpc>
              <a:defRPr sz="4160">
                <a:solidFill>
                  <a:srgbClr val="000080"/>
                </a:solidFill>
              </a:defRPr>
            </a:lvl1pPr>
          </a:lstStyle>
          <a:p>
            <a:pPr/>
            <a:r>
              <a:t>Was There a “Transfer Problem”?</a:t>
            </a:r>
          </a:p>
        </p:txBody>
      </p:sp>
      <p:sp>
        <p:nvSpPr>
          <p:cNvPr id="336" name="Many have argued that Keynes was wrong here……"/>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16052">
              <a:spcBef>
                <a:spcPts val="1000"/>
              </a:spcBef>
              <a:buSzTx/>
              <a:buFontTx/>
              <a:buNone/>
              <a:defRPr b="1" sz="2730">
                <a:solidFill>
                  <a:srgbClr val="000080"/>
                </a:solidFill>
                <a:latin typeface="+mn-lt"/>
                <a:ea typeface="+mn-ea"/>
                <a:cs typeface="+mn-cs"/>
                <a:sym typeface="Helvetica"/>
              </a:defRPr>
            </a:pPr>
            <a:r>
              <a:t>Many have argued that Keynes was wrong here…</a:t>
            </a:r>
          </a:p>
          <a:p>
            <a:pPr marL="218974" indent="-218974" defTabSz="416052">
              <a:spcBef>
                <a:spcPts val="1000"/>
              </a:spcBef>
              <a:buFontTx/>
              <a:defRPr sz="2184">
                <a:latin typeface="Times New Roman"/>
                <a:ea typeface="Times New Roman"/>
                <a:cs typeface="Times New Roman"/>
                <a:sym typeface="Times New Roman"/>
              </a:defRPr>
            </a:pPr>
            <a:r>
              <a:t>Thought experiment: impose a large wealth tax on Germany:</a:t>
            </a:r>
          </a:p>
          <a:p>
            <a:pPr lvl="1" marL="565684" indent="-218974" defTabSz="416052">
              <a:spcBef>
                <a:spcPts val="1000"/>
              </a:spcBef>
              <a:buFontTx/>
              <a:buChar char="•"/>
              <a:defRPr sz="2184">
                <a:latin typeface="Times New Roman"/>
                <a:ea typeface="Times New Roman"/>
                <a:cs typeface="Times New Roman"/>
                <a:sym typeface="Times New Roman"/>
              </a:defRPr>
            </a:pPr>
            <a:r>
              <a:t>Then give the proceeds to the allies</a:t>
            </a:r>
          </a:p>
          <a:p>
            <a:pPr lvl="1" marL="565684" indent="-218974" defTabSz="416052">
              <a:spcBef>
                <a:spcPts val="1000"/>
              </a:spcBef>
              <a:buFontTx/>
              <a:buChar char="•"/>
              <a:defRPr sz="2184">
                <a:latin typeface="Times New Roman"/>
                <a:ea typeface="Times New Roman"/>
                <a:cs typeface="Times New Roman"/>
                <a:sym typeface="Times New Roman"/>
              </a:defRPr>
            </a:pPr>
            <a:r>
              <a:t>In the form of ownership of German capital</a:t>
            </a:r>
          </a:p>
          <a:p>
            <a:pPr marL="218974" indent="-218974" defTabSz="416052">
              <a:spcBef>
                <a:spcPts val="1000"/>
              </a:spcBef>
              <a:buFontTx/>
              <a:defRPr sz="2184">
                <a:latin typeface="Times New Roman"/>
                <a:ea typeface="Times New Roman"/>
                <a:cs typeface="Times New Roman"/>
                <a:sym typeface="Times New Roman"/>
              </a:defRPr>
            </a:pPr>
            <a:r>
              <a:t>How can there be a “transfer problem”?</a:t>
            </a:r>
          </a:p>
          <a:p>
            <a:pPr lvl="1" marL="565684" indent="-218974" defTabSz="416052">
              <a:spcBef>
                <a:spcPts val="1000"/>
              </a:spcBef>
              <a:buFontTx/>
              <a:buChar char="•"/>
              <a:defRPr sz="2184">
                <a:latin typeface="Times New Roman"/>
                <a:ea typeface="Times New Roman"/>
                <a:cs typeface="Times New Roman"/>
                <a:sym typeface="Times New Roman"/>
              </a:defRPr>
            </a:pPr>
            <a:r>
              <a:t>Now the allies own Germany’s capital…</a:t>
            </a:r>
          </a:p>
          <a:p>
            <a:pPr lvl="1" marL="565684" indent="-218974" defTabSz="416052">
              <a:spcBef>
                <a:spcPts val="1000"/>
              </a:spcBef>
              <a:buFontTx/>
              <a:buChar char="•"/>
              <a:defRPr sz="2184">
                <a:latin typeface="Times New Roman"/>
                <a:ea typeface="Times New Roman"/>
                <a:cs typeface="Times New Roman"/>
                <a:sym typeface="Times New Roman"/>
              </a:defRPr>
            </a:pPr>
            <a:r>
              <a:t>If they want to turn that ownership into consumption, they simply sell the shares and buy exports…</a:t>
            </a:r>
          </a:p>
          <a:p>
            <a:pPr marL="0" indent="0" defTabSz="416052">
              <a:spcBef>
                <a:spcPts val="1000"/>
              </a:spcBef>
              <a:buSzTx/>
              <a:buFontTx/>
              <a:buNone/>
              <a:defRPr sz="2184">
                <a:latin typeface="Times New Roman"/>
                <a:ea typeface="Times New Roman"/>
                <a:cs typeface="Times New Roman"/>
                <a:sym typeface="Times New Roman"/>
              </a:defRPr>
            </a:pPr>
          </a:p>
          <a:p>
            <a:pPr marL="0" indent="0" defTabSz="416052">
              <a:spcBef>
                <a:spcPts val="1000"/>
              </a:spcBef>
              <a:buSzTx/>
              <a:buFontTx/>
              <a:buNone/>
              <a:defRPr sz="2184">
                <a:latin typeface="Times New Roman"/>
                <a:ea typeface="Times New Roman"/>
                <a:cs typeface="Times New Roman"/>
                <a:sym typeface="Times New Roman"/>
              </a:defRPr>
            </a:pPr>
          </a:p>
          <a:p>
            <a:pPr marL="0" indent="0" defTabSz="416052">
              <a:spcBef>
                <a:spcPts val="1000"/>
              </a:spcBef>
              <a:buSzTx/>
              <a:buFontTx/>
              <a:buNone/>
              <a:defRPr sz="1456">
                <a:latin typeface="Times New Roman"/>
                <a:ea typeface="Times New Roman"/>
                <a:cs typeface="Times New Roman"/>
                <a:sym typeface="Times New Roman"/>
              </a:defRPr>
            </a:pPr>
            <a:r>
              <a:t>John Maynard Keynes (1919): </a:t>
            </a:r>
            <a:r>
              <a:rPr i="1"/>
              <a:t>The Economic Consequences of the Peace</a:t>
            </a:r>
            <a:r>
              <a:t> &lt;</a:t>
            </a:r>
            <a:r>
              <a:rPr u="sng">
                <a:solidFill>
                  <a:srgbClr val="0000FF"/>
                </a:solidFill>
                <a:uFill>
                  <a:solidFill>
                    <a:srgbClr val="0000FF"/>
                  </a:solidFill>
                </a:uFill>
                <a:hlinkClick r:id="rId3" invalidUrl="" action="" tgtFrame="" tooltip="" history="1" highlightClick="0" endSnd="0"/>
              </a:rPr>
              <a:t>https://delong.typepad.com/files/keynes-peace.pdf</a:t>
            </a:r>
            <a:r>
              <a:t>&gt;</a:t>
            </a:r>
          </a:p>
        </p:txBody>
      </p:sp>
      <p:sp>
        <p:nvSpPr>
          <p:cNvPr id="337"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The Economic Consequences of Mr. Churchill"/>
          <p:cNvSpPr txBox="1"/>
          <p:nvPr>
            <p:ph type="title" idx="4294967295"/>
          </p:nvPr>
        </p:nvSpPr>
        <p:spPr>
          <a:xfrm>
            <a:off x="277663" y="-1"/>
            <a:ext cx="8572501" cy="1270001"/>
          </a:xfrm>
          <a:prstGeom prst="rect">
            <a:avLst/>
          </a:prstGeom>
        </p:spPr>
        <p:txBody>
          <a:bodyPr>
            <a:normAutofit fontScale="100000" lnSpcReduction="0"/>
          </a:bodyPr>
          <a:lstStyle>
            <a:lvl1pPr defTabSz="214884">
              <a:lnSpc>
                <a:spcPts val="5400"/>
              </a:lnSpc>
              <a:defRPr sz="3759">
                <a:solidFill>
                  <a:srgbClr val="000080"/>
                </a:solidFill>
              </a:defRPr>
            </a:lvl1pPr>
          </a:lstStyle>
          <a:p>
            <a:pPr/>
            <a:r>
              <a:t>The Economic Consequences of Mr. Churchill</a:t>
            </a:r>
          </a:p>
        </p:txBody>
      </p:sp>
      <p:sp>
        <p:nvSpPr>
          <p:cNvPr id="342" name="The British 1924 decision to return to the gold standard in 1925:…"/>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379475">
              <a:spcBef>
                <a:spcPts val="900"/>
              </a:spcBef>
              <a:buSzTx/>
              <a:buFontTx/>
              <a:buNone/>
              <a:defRPr b="1" sz="2490">
                <a:latin typeface="+mn-lt"/>
                <a:ea typeface="+mn-ea"/>
                <a:cs typeface="+mn-cs"/>
                <a:sym typeface="Helvetica"/>
              </a:defRPr>
            </a:pPr>
            <a:r>
              <a:t>The British 1924 decision to return to the gold standard in 1925:</a:t>
            </a:r>
          </a:p>
          <a:p>
            <a:pPr marL="284606" indent="-284606" defTabSz="379475">
              <a:spcBef>
                <a:spcPts val="900"/>
              </a:spcBef>
              <a:defRPr sz="1992">
                <a:latin typeface="Times New Roman"/>
                <a:ea typeface="Times New Roman"/>
                <a:cs typeface="Times New Roman"/>
                <a:sym typeface="Times New Roman"/>
              </a:defRPr>
            </a:pPr>
            <a:r>
              <a:t>At the pre-WWI parity of $4.86 = £1</a:t>
            </a:r>
          </a:p>
          <a:p>
            <a:pPr marL="284606" indent="-284606" defTabSz="379475">
              <a:spcBef>
                <a:spcPts val="900"/>
              </a:spcBef>
              <a:defRPr sz="1992">
                <a:latin typeface="Times New Roman"/>
                <a:ea typeface="Times New Roman"/>
                <a:cs typeface="Times New Roman"/>
                <a:sym typeface="Times New Roman"/>
              </a:defRPr>
            </a:pPr>
            <a:r>
              <a:t>At a time when the “fundamental” value was something like $3.40</a:t>
            </a:r>
          </a:p>
          <a:p>
            <a:pPr marL="284606" indent="-284606" defTabSz="379475">
              <a:spcBef>
                <a:spcPts val="900"/>
              </a:spcBef>
              <a:defRPr sz="1992">
                <a:latin typeface="Times New Roman"/>
                <a:ea typeface="Times New Roman"/>
                <a:cs typeface="Times New Roman"/>
                <a:sym typeface="Times New Roman"/>
              </a:defRPr>
            </a:pPr>
            <a:r>
              <a:t>Market settled at $4.30 because of a belief that there was a 70% chance of return</a:t>
            </a:r>
          </a:p>
          <a:p>
            <a:pPr marL="284606" indent="-284606" defTabSz="379475">
              <a:spcBef>
                <a:spcPts val="900"/>
              </a:spcBef>
              <a:defRPr sz="1992">
                <a:latin typeface="Times New Roman"/>
                <a:ea typeface="Times New Roman"/>
                <a:cs typeface="Times New Roman"/>
                <a:sym typeface="Times New Roman"/>
              </a:defRPr>
            </a:pPr>
            <a:r>
              <a:t>What happens when you try to peg your real exchange rate above its fundamental level?</a:t>
            </a:r>
          </a:p>
          <a:p>
            <a:pPr lvl="1" marL="664082" indent="-284606" defTabSz="379475">
              <a:spcBef>
                <a:spcPts val="900"/>
              </a:spcBef>
              <a:buChar char="•"/>
              <a:defRPr sz="1992">
                <a:latin typeface="Times New Roman"/>
                <a:ea typeface="Times New Roman"/>
                <a:cs typeface="Times New Roman"/>
                <a:sym typeface="Times New Roman"/>
              </a:defRPr>
            </a:pPr>
            <a:r>
              <a:t>The risk that the real peg is going to collapse</a:t>
            </a:r>
          </a:p>
          <a:p>
            <a:pPr lvl="1" marL="664082" indent="-284606" defTabSz="379475">
              <a:spcBef>
                <a:spcPts val="900"/>
              </a:spcBef>
              <a:buChar char="•"/>
              <a:defRPr sz="1992">
                <a:latin typeface="Times New Roman"/>
                <a:ea typeface="Times New Roman"/>
                <a:cs typeface="Times New Roman"/>
                <a:sym typeface="Times New Roman"/>
              </a:defRPr>
            </a:pPr>
            <a:r>
              <a:t>Higher short-term real interest rates than the world level until…</a:t>
            </a:r>
          </a:p>
          <a:p>
            <a:pPr marL="0" indent="0" defTabSz="379475">
              <a:spcBef>
                <a:spcPts val="900"/>
              </a:spcBef>
              <a:buSzTx/>
              <a:buFontTx/>
              <a:buNone/>
              <a:defRPr sz="1992">
                <a:latin typeface="Times New Roman"/>
                <a:ea typeface="Times New Roman"/>
                <a:cs typeface="Times New Roman"/>
                <a:sym typeface="Times New Roman"/>
              </a:defRPr>
            </a:pPr>
          </a:p>
          <a:p>
            <a:pPr marL="0" indent="0" defTabSz="379475">
              <a:spcBef>
                <a:spcPts val="900"/>
              </a:spcBef>
              <a:buSzTx/>
              <a:buFontTx/>
              <a:buNone/>
              <a:defRPr sz="1992">
                <a:latin typeface="Times New Roman"/>
                <a:ea typeface="Times New Roman"/>
                <a:cs typeface="Times New Roman"/>
                <a:sym typeface="Times New Roman"/>
              </a:defRPr>
            </a:pPr>
          </a:p>
          <a:p>
            <a:pPr marL="0" indent="0" defTabSz="379475">
              <a:spcBef>
                <a:spcPts val="900"/>
              </a:spcBef>
              <a:buSzTx/>
              <a:buFontTx/>
              <a:buNone/>
              <a:defRPr sz="1328">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https://gutenberg.ca/ebooks/keynes-essaysinpersuasion/keynes-essaysinpersuasion-00-h.html#Economic_Consequences</a:t>
            </a:r>
            <a:r>
              <a:t>&gt;</a:t>
            </a:r>
          </a:p>
        </p:txBody>
      </p:sp>
      <p:sp>
        <p:nvSpPr>
          <p:cNvPr id="343"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The British Government’s Reaction"/>
          <p:cNvSpPr txBox="1"/>
          <p:nvPr>
            <p:ph type="title" idx="4294967295"/>
          </p:nvPr>
        </p:nvSpPr>
        <p:spPr>
          <a:xfrm>
            <a:off x="277663" y="-1"/>
            <a:ext cx="8572501" cy="1270001"/>
          </a:xfrm>
          <a:prstGeom prst="rect">
            <a:avLst/>
          </a:prstGeom>
        </p:spPr>
        <p:txBody>
          <a:bodyPr>
            <a:normAutofit fontScale="100000" lnSpcReduction="0"/>
          </a:bodyPr>
          <a:lstStyle>
            <a:lvl1pPr defTabSz="228600">
              <a:lnSpc>
                <a:spcPts val="5800"/>
              </a:lnSpc>
              <a:defRPr sz="4000">
                <a:solidFill>
                  <a:srgbClr val="000080"/>
                </a:solidFill>
              </a:defRPr>
            </a:lvl1pPr>
          </a:lstStyle>
          <a:p>
            <a:pPr/>
            <a:r>
              <a:t>The British Government’s Reaction</a:t>
            </a:r>
          </a:p>
        </p:txBody>
      </p:sp>
      <p:sp>
        <p:nvSpPr>
          <p:cNvPr id="348" name="Let’s try to prevent the wage adjustment, to the extent we can:…"/>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370331">
              <a:spcBef>
                <a:spcPts val="900"/>
              </a:spcBef>
              <a:buSzTx/>
              <a:buFontTx/>
              <a:buNone/>
              <a:defRPr b="1" sz="2430">
                <a:latin typeface="+mn-lt"/>
                <a:ea typeface="+mn-ea"/>
                <a:cs typeface="+mn-cs"/>
                <a:sym typeface="Helvetica"/>
              </a:defRPr>
            </a:pPr>
            <a:r>
              <a:t>Let’s try to prevent the wage adjustment, to the extent we can:</a:t>
            </a:r>
          </a:p>
          <a:p>
            <a:pPr marL="277748" indent="-277748" defTabSz="370331">
              <a:spcBef>
                <a:spcPts val="900"/>
              </a:spcBef>
              <a:defRPr sz="1944">
                <a:latin typeface="Times New Roman"/>
                <a:ea typeface="Times New Roman"/>
                <a:cs typeface="Times New Roman"/>
                <a:sym typeface="Times New Roman"/>
              </a:defRPr>
            </a:pPr>
            <a:r>
              <a:t>Boosting UI so that people can stay in their jobs and their communities</a:t>
            </a:r>
          </a:p>
          <a:p>
            <a:pPr marL="277748" indent="-277748" defTabSz="370331">
              <a:spcBef>
                <a:spcPts val="900"/>
              </a:spcBef>
              <a:defRPr sz="1944">
                <a:latin typeface="Times New Roman"/>
                <a:ea typeface="Times New Roman"/>
                <a:cs typeface="Times New Roman"/>
                <a:sym typeface="Times New Roman"/>
              </a:defRPr>
            </a:pPr>
            <a:r>
              <a:t>So the signal that you have to accept lower nominal wages in the export industries are not sent</a:t>
            </a:r>
          </a:p>
          <a:p>
            <a:pPr marL="277748" indent="-277748" defTabSz="370331">
              <a:spcBef>
                <a:spcPts val="900"/>
              </a:spcBef>
              <a:defRPr sz="1944">
                <a:latin typeface="Times New Roman"/>
                <a:ea typeface="Times New Roman"/>
                <a:cs typeface="Times New Roman"/>
                <a:sym typeface="Times New Roman"/>
              </a:defRPr>
            </a:pPr>
            <a:r>
              <a:t>And the general excess supply of labor nationwide putting downward pressure on nominal wages is not registered elsewhere in the economy</a:t>
            </a:r>
          </a:p>
          <a:p>
            <a:pPr marL="277748" indent="-277748" defTabSz="370331">
              <a:spcBef>
                <a:spcPts val="900"/>
              </a:spcBef>
              <a:defRPr sz="1944">
                <a:latin typeface="Times New Roman"/>
                <a:ea typeface="Times New Roman"/>
                <a:cs typeface="Times New Roman"/>
                <a:sym typeface="Times New Roman"/>
              </a:defRPr>
            </a:pPr>
            <a:r>
              <a:t>An indicative-planning attempt to reduce lending abroad</a:t>
            </a:r>
          </a:p>
          <a:p>
            <a:pPr lvl="1" marL="648080" indent="-277748" defTabSz="370331">
              <a:spcBef>
                <a:spcPts val="900"/>
              </a:spcBef>
              <a:buChar char="•"/>
              <a:defRPr sz="1944">
                <a:latin typeface="Times New Roman"/>
                <a:ea typeface="Times New Roman"/>
                <a:cs typeface="Times New Roman"/>
                <a:sym typeface="Times New Roman"/>
              </a:defRPr>
            </a:pPr>
            <a:r>
              <a:t>With consequences for London’s role as a financial center</a:t>
            </a:r>
          </a:p>
          <a:p>
            <a:pPr marL="277748" indent="-277748" defTabSz="370331">
              <a:spcBef>
                <a:spcPts val="900"/>
              </a:spcBef>
              <a:defRPr sz="1944">
                <a:latin typeface="Times New Roman"/>
                <a:ea typeface="Times New Roman"/>
                <a:cs typeface="Times New Roman"/>
                <a:sym typeface="Times New Roman"/>
              </a:defRPr>
            </a:pPr>
            <a:r>
              <a:t>And, of course, when the peg does break, it does so at the worst possible time…</a:t>
            </a:r>
          </a:p>
          <a:p>
            <a:pPr marL="0" indent="0" defTabSz="370331">
              <a:spcBef>
                <a:spcPts val="900"/>
              </a:spcBef>
              <a:buSzTx/>
              <a:buFontTx/>
              <a:buNone/>
              <a:defRPr sz="1944">
                <a:latin typeface="Times New Roman"/>
                <a:ea typeface="Times New Roman"/>
                <a:cs typeface="Times New Roman"/>
                <a:sym typeface="Times New Roman"/>
              </a:defRPr>
            </a:pPr>
          </a:p>
          <a:p>
            <a:pPr marL="0" indent="0" defTabSz="370331">
              <a:spcBef>
                <a:spcPts val="900"/>
              </a:spcBef>
              <a:buSzTx/>
              <a:buFontTx/>
              <a:buNone/>
              <a:defRPr sz="1944">
                <a:latin typeface="Times New Roman"/>
                <a:ea typeface="Times New Roman"/>
                <a:cs typeface="Times New Roman"/>
                <a:sym typeface="Times New Roman"/>
              </a:defRPr>
            </a:pPr>
          </a:p>
          <a:p>
            <a:pPr marL="0" indent="0" defTabSz="370331">
              <a:spcBef>
                <a:spcPts val="900"/>
              </a:spcBef>
              <a:buSzTx/>
              <a:buFontTx/>
              <a:buNone/>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https://gutenberg.ca/ebooks/keynes-essaysinpersuasion/keynes-essaysinpersuasion-00-h.html#Economic_Consequences</a:t>
            </a:r>
            <a:r>
              <a:t>&gt;</a:t>
            </a:r>
          </a:p>
        </p:txBody>
      </p:sp>
      <p:sp>
        <p:nvSpPr>
          <p:cNvPr id="349" name="1:00"/>
          <p:cNvSpPr txBox="1"/>
          <p:nvPr/>
        </p:nvSpPr>
        <p:spPr>
          <a:xfrm>
            <a:off x="969826" y="6487159"/>
            <a:ext cx="51289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Thomas Piketty &amp; Gabriel Zucman"/>
          <p:cNvSpPr txBox="1"/>
          <p:nvPr>
            <p:ph type="title" idx="4294967295"/>
          </p:nvPr>
        </p:nvSpPr>
        <p:spPr>
          <a:xfrm>
            <a:off x="277663" y="-1"/>
            <a:ext cx="8572501" cy="1270001"/>
          </a:xfrm>
          <a:prstGeom prst="rect">
            <a:avLst/>
          </a:prstGeom>
        </p:spPr>
        <p:txBody>
          <a:bodyPr>
            <a:normAutofit fontScale="100000" lnSpcReduction="0"/>
          </a:bodyPr>
          <a:lstStyle>
            <a:lvl1pPr defTabSz="233172">
              <a:lnSpc>
                <a:spcPts val="5900"/>
              </a:lnSpc>
              <a:defRPr sz="4080"/>
            </a:lvl1pPr>
          </a:lstStyle>
          <a:p>
            <a:pPr/>
            <a:r>
              <a:t>Thomas Piketty &amp; Gabriel Zucman</a:t>
            </a:r>
          </a:p>
        </p:txBody>
      </p:sp>
      <p:sp>
        <p:nvSpPr>
          <p:cNvPr id="354" name="Capital Is Back: Wealth-Income Ratios in Rich Countries 1700–2010:…"/>
          <p:cNvSpPr txBox="1"/>
          <p:nvPr>
            <p:ph type="body" idx="4294967295"/>
          </p:nvPr>
        </p:nvSpPr>
        <p:spPr>
          <a:xfrm>
            <a:off x="378024" y="1270000"/>
            <a:ext cx="8572501" cy="5080000"/>
          </a:xfrm>
          <a:prstGeom prst="rect">
            <a:avLst/>
          </a:prstGeom>
        </p:spPr>
        <p:txBody>
          <a:bodyPr>
            <a:normAutofit fontScale="100000" lnSpcReduction="0"/>
          </a:bodyPr>
          <a:lstStyle/>
          <a:p>
            <a:pPr marL="0" indent="0" defTabSz="338327">
              <a:spcBef>
                <a:spcPts val="800"/>
              </a:spcBef>
              <a:buSzTx/>
              <a:buFontTx/>
              <a:buNone/>
              <a:defRPr b="1" sz="2220">
                <a:latin typeface="+mn-lt"/>
                <a:ea typeface="+mn-ea"/>
                <a:cs typeface="+mn-cs"/>
                <a:sym typeface="Helvetica"/>
              </a:defRPr>
            </a:pPr>
            <a:r>
              <a:t>Capital Is Back: Wealth-Income Ratios in Rich Countries 1700–2010:</a:t>
            </a:r>
          </a:p>
          <a:p>
            <a:pPr marL="253745" indent="-253745" defTabSz="338327">
              <a:lnSpc>
                <a:spcPts val="3900"/>
              </a:lnSpc>
              <a:spcBef>
                <a:spcPts val="800"/>
              </a:spcBef>
              <a:defRPr sz="1776">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https://github.com/braddelong/public-files/blob/master/readings/article-piketty-zucman-capital-is-back.pdf</a:t>
            </a:r>
            <a:r>
              <a:t>&gt;</a:t>
            </a:r>
          </a:p>
          <a:p>
            <a:pPr marL="253745" indent="-253745" defTabSz="338327">
              <a:spcBef>
                <a:spcPts val="800"/>
              </a:spcBef>
              <a:defRPr sz="1776">
                <a:latin typeface="Times New Roman"/>
                <a:ea typeface="Times New Roman"/>
                <a:cs typeface="Times New Roman"/>
                <a:sym typeface="Times New Roman"/>
              </a:defRPr>
            </a:pPr>
            <a:r>
              <a:t>“How do aggregate wealth-to-income ratios evolve in the long run and why? We address this question using 1970–2010 national balance sheets recently compiled in the top eight developed economies. For the United States, United Kingdom, Germany, and France, we are able to extend our analysis as far back as 1700. We find in every country a gradual rise‘ of wealth-income ratios in recent decades, from about 200–300% in 1970 to 400–600% in 2010. In effect, today’s ratios appear to be returning to the high values observed in Europe in the eighteenth and nineteenth centuries (600–700%). This can be explained by a long-run asset price recovery (itself driven by changes in capital policies since the world wars) and by the slowdown of productivity and population growth, in line with the 􏰀1⁄4 gs Harrod-Domar-Solow formula. That is, for a given net saving rate s1⁄410%, the long-run wealth-income ratio 􏰀 is about 300% if g1⁄43% and 600% if g1⁄41.5%. Our results have implications for capital taxation and regu- lation and shed new light on the changing nature of wealth, the shape of the production function, and the rise of capital shares…”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ince 1870 in the Global North"/>
          <p:cNvSpPr txBox="1"/>
          <p:nvPr>
            <p:ph type="title" idx="4294967295"/>
          </p:nvPr>
        </p:nvSpPr>
        <p:spPr>
          <a:xfrm>
            <a:off x="277663" y="-1"/>
            <a:ext cx="8572501" cy="1270001"/>
          </a:xfrm>
          <a:prstGeom prst="rect">
            <a:avLst/>
          </a:prstGeom>
        </p:spPr>
        <p:txBody>
          <a:bodyPr>
            <a:normAutofit fontScale="100000" lnSpcReduction="0"/>
          </a:bodyPr>
          <a:lstStyle>
            <a:lvl1pPr defTabSz="260604">
              <a:lnSpc>
                <a:spcPts val="6600"/>
              </a:lnSpc>
              <a:defRPr sz="4560">
                <a:solidFill>
                  <a:srgbClr val="000080"/>
                </a:solidFill>
              </a:defRPr>
            </a:lvl1pPr>
          </a:lstStyle>
          <a:p>
            <a:pPr/>
            <a:r>
              <a:t>Since 1870 in the Global North</a:t>
            </a:r>
          </a:p>
        </p:txBody>
      </p:sp>
      <p:sp>
        <p:nvSpPr>
          <p:cNvPr id="359" name="A common pattern in Europe:…"/>
          <p:cNvSpPr txBox="1"/>
          <p:nvPr>
            <p:ph type="body" idx="4294967295"/>
          </p:nvPr>
        </p:nvSpPr>
        <p:spPr>
          <a:xfrm>
            <a:off x="277663" y="1270000"/>
            <a:ext cx="5030085"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A common pattern in Europe:</a:t>
            </a:r>
          </a:p>
          <a:p>
            <a:pPr marL="342899" indent="-342899">
              <a:spcBef>
                <a:spcPts val="1200"/>
              </a:spcBef>
              <a:defRPr sz="2400">
                <a:latin typeface="Times New Roman"/>
                <a:ea typeface="Times New Roman"/>
                <a:cs typeface="Times New Roman"/>
                <a:sym typeface="Times New Roman"/>
              </a:defRPr>
            </a:pPr>
            <a:r>
              <a:t>Divergence with much smaller moves in the United States—so far</a:t>
            </a:r>
          </a:p>
          <a:p>
            <a:pPr marL="342899" indent="-342899">
              <a:spcBef>
                <a:spcPts val="1200"/>
              </a:spcBef>
              <a:defRPr sz="2400">
                <a:latin typeface="Times New Roman"/>
                <a:ea typeface="Times New Roman"/>
                <a:cs typeface="Times New Roman"/>
                <a:sym typeface="Times New Roman"/>
              </a:defRPr>
            </a:pPr>
            <a:r>
              <a:t>To what extent are these fluctuations in accumulated/improved productive asset stocks?</a:t>
            </a:r>
          </a:p>
          <a:p>
            <a:pPr marL="342899" indent="-342899">
              <a:spcBef>
                <a:spcPts val="1200"/>
              </a:spcBef>
              <a:defRPr sz="2400">
                <a:latin typeface="Times New Roman"/>
                <a:ea typeface="Times New Roman"/>
                <a:cs typeface="Times New Roman"/>
                <a:sym typeface="Times New Roman"/>
              </a:defRPr>
            </a:pPr>
            <a:r>
              <a:t>To what extent are these fluctuations in valuation ratios?</a:t>
            </a:r>
          </a:p>
          <a:p>
            <a:pPr marL="342899" indent="-342899">
              <a:spcBef>
                <a:spcPts val="1200"/>
              </a:spcBef>
              <a:defRPr sz="2400">
                <a:latin typeface="Times New Roman"/>
                <a:ea typeface="Times New Roman"/>
                <a:cs typeface="Times New Roman"/>
                <a:sym typeface="Times New Roman"/>
              </a:defRPr>
            </a:pPr>
            <a:r>
              <a:t>How are we to interpret fluctuations in valuation ratios?</a:t>
            </a:r>
          </a:p>
        </p:txBody>
      </p:sp>
      <p:pic>
        <p:nvPicPr>
          <p:cNvPr id="360" name="Image" descr="Image"/>
          <p:cNvPicPr>
            <a:picLocks noChangeAspect="1"/>
          </p:cNvPicPr>
          <p:nvPr/>
        </p:nvPicPr>
        <p:blipFill>
          <a:blip r:embed="rId3">
            <a:extLst/>
          </a:blip>
          <a:stretch>
            <a:fillRect/>
          </a:stretch>
        </p:blipFill>
        <p:spPr>
          <a:xfrm>
            <a:off x="5226143" y="1269999"/>
            <a:ext cx="3624021" cy="2446709"/>
          </a:xfrm>
          <a:prstGeom prst="rect">
            <a:avLst/>
          </a:prstGeom>
          <a:ln w="12700">
            <a:miter lim="400000"/>
          </a:ln>
        </p:spPr>
      </p:pic>
      <p:pic>
        <p:nvPicPr>
          <p:cNvPr id="361" name="Image" descr="Image"/>
          <p:cNvPicPr>
            <a:picLocks noChangeAspect="1"/>
          </p:cNvPicPr>
          <p:nvPr/>
        </p:nvPicPr>
        <p:blipFill>
          <a:blip r:embed="rId4">
            <a:extLst/>
          </a:blip>
          <a:stretch>
            <a:fillRect/>
          </a:stretch>
        </p:blipFill>
        <p:spPr>
          <a:xfrm>
            <a:off x="5307747" y="3944034"/>
            <a:ext cx="3542417" cy="264349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107"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Housing vs. Other"/>
          <p:cNvSpPr txBox="1"/>
          <p:nvPr>
            <p:ph type="title" idx="4294967295"/>
          </p:nvPr>
        </p:nvSpPr>
        <p:spPr>
          <a:xfrm>
            <a:off x="277663" y="-1"/>
            <a:ext cx="8572501" cy="1270001"/>
          </a:xfrm>
          <a:prstGeom prst="rect">
            <a:avLst/>
          </a:prstGeom>
        </p:spPr>
        <p:txBody>
          <a:bodyPr>
            <a:normAutofit fontScale="100000" lnSpcReduction="0"/>
          </a:bodyPr>
          <a:lstStyle>
            <a:lvl1pPr defTabSz="438911">
              <a:lnSpc>
                <a:spcPts val="11100"/>
              </a:lnSpc>
              <a:defRPr sz="7679">
                <a:solidFill>
                  <a:srgbClr val="000080"/>
                </a:solidFill>
              </a:defRPr>
            </a:lvl1pPr>
          </a:lstStyle>
          <a:p>
            <a:pPr/>
            <a:r>
              <a:t>Housing vs. Other</a:t>
            </a:r>
          </a:p>
        </p:txBody>
      </p:sp>
      <p:sp>
        <p:nvSpPr>
          <p:cNvPr id="366" name="How much of the rise in wealth/national income is housing?…"/>
          <p:cNvSpPr txBox="1"/>
          <p:nvPr>
            <p:ph type="body" sz="half" idx="4294967295"/>
          </p:nvPr>
        </p:nvSpPr>
        <p:spPr>
          <a:xfrm>
            <a:off x="277663" y="1270000"/>
            <a:ext cx="3956064"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How much of the rise in wealth/national income is housing?</a:t>
            </a:r>
          </a:p>
          <a:p>
            <a:pPr marL="342899" indent="-342899">
              <a:spcBef>
                <a:spcPts val="1200"/>
              </a:spcBef>
              <a:defRPr sz="2400">
                <a:latin typeface="Times New Roman"/>
                <a:ea typeface="Times New Roman"/>
                <a:cs typeface="Times New Roman"/>
                <a:sym typeface="Times New Roman"/>
              </a:defRPr>
            </a:pPr>
            <a:r>
              <a:t>And how much of the end-of-First-Gilded-Age-decline was the fall in value of agricultural land?</a:t>
            </a:r>
          </a:p>
          <a:p>
            <a:pPr marL="342899" indent="-342899">
              <a:spcBef>
                <a:spcPts val="1200"/>
              </a:spcBef>
              <a:defRPr sz="2400">
                <a:latin typeface="Times New Roman"/>
                <a:ea typeface="Times New Roman"/>
                <a:cs typeface="Times New Roman"/>
                <a:sym typeface="Times New Roman"/>
              </a:defRPr>
            </a:pPr>
            <a:r>
              <a:t>And how concentrated is housing/agricultural land relative to other forms of wealth?</a:t>
            </a:r>
          </a:p>
        </p:txBody>
      </p:sp>
      <p:pic>
        <p:nvPicPr>
          <p:cNvPr id="367" name="Image" descr="Image"/>
          <p:cNvPicPr>
            <a:picLocks noChangeAspect="0"/>
          </p:cNvPicPr>
          <p:nvPr/>
        </p:nvPicPr>
        <p:blipFill>
          <a:blip r:embed="rId3">
            <a:extLst/>
          </a:blip>
          <a:stretch>
            <a:fillRect/>
          </a:stretch>
        </p:blipFill>
        <p:spPr>
          <a:xfrm>
            <a:off x="4233726" y="1269999"/>
            <a:ext cx="4616438" cy="5436575"/>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Paper Presentations"/>
          <p:cNvSpPr txBox="1"/>
          <p:nvPr>
            <p:ph type="title" idx="4294967295"/>
          </p:nvPr>
        </p:nvSpPr>
        <p:spPr>
          <a:xfrm>
            <a:off x="444500" y="0"/>
            <a:ext cx="8255000" cy="1587501"/>
          </a:xfrm>
          <a:prstGeom prst="rect">
            <a:avLst/>
          </a:prstGeom>
        </p:spPr>
        <p:txBody>
          <a:bodyPr>
            <a:normAutofit fontScale="100000" lnSpcReduction="0"/>
          </a:bodyPr>
          <a:lstStyle>
            <a:lvl1pPr defTabSz="379475">
              <a:lnSpc>
                <a:spcPts val="9600"/>
              </a:lnSpc>
              <a:defRPr sz="6640"/>
            </a:lvl1pPr>
          </a:lstStyle>
          <a:p>
            <a:pPr/>
            <a:r>
              <a:t>Paper Presentations</a:t>
            </a:r>
          </a:p>
        </p:txBody>
      </p:sp>
      <p:sp>
        <p:nvSpPr>
          <p:cNvPr id="372" name="Two this week:…"/>
          <p:cNvSpPr txBox="1"/>
          <p:nvPr>
            <p:ph type="body" idx="4294967295"/>
          </p:nvPr>
        </p:nvSpPr>
        <p:spPr>
          <a:xfrm>
            <a:off x="444500" y="1587500"/>
            <a:ext cx="8255000" cy="4762500"/>
          </a:xfrm>
          <a:prstGeom prst="rect">
            <a:avLst/>
          </a:prstGeom>
        </p:spPr>
        <p:txBody>
          <a:bodyPr>
            <a:normAutofit fontScale="100000" lnSpcReduction="0"/>
          </a:bodyPr>
          <a:lstStyle/>
          <a:p>
            <a:pPr marL="0" indent="0">
              <a:lnSpc>
                <a:spcPts val="6000"/>
              </a:lnSpc>
              <a:spcBef>
                <a:spcPts val="1200"/>
              </a:spcBef>
              <a:buSzTx/>
              <a:buFontTx/>
              <a:buNone/>
              <a:defRPr b="1" sz="3000">
                <a:latin typeface="+mn-lt"/>
                <a:ea typeface="+mn-ea"/>
                <a:cs typeface="+mn-cs"/>
                <a:sym typeface="Helvetica"/>
              </a:defRPr>
            </a:pPr>
            <a:r>
              <a:t>Two this week:</a:t>
            </a:r>
          </a:p>
          <a:p>
            <a:pPr marL="342899" indent="-342899">
              <a:lnSpc>
                <a:spcPts val="5200"/>
              </a:lnSpc>
              <a:spcBef>
                <a:spcPts val="1200"/>
              </a:spcBef>
              <a:defRPr sz="2400">
                <a:latin typeface="Times New Roman"/>
                <a:ea typeface="Times New Roman"/>
                <a:cs typeface="Times New Roman"/>
                <a:sym typeface="Times New Roman"/>
              </a:defRPr>
            </a:pPr>
            <a:r>
              <a:t>Dan Tavrov</a:t>
            </a:r>
          </a:p>
          <a:p>
            <a:pPr marL="342899" indent="-342899">
              <a:lnSpc>
                <a:spcPts val="5200"/>
              </a:lnSpc>
              <a:spcBef>
                <a:spcPts val="1200"/>
              </a:spcBef>
              <a:defRPr sz="2400">
                <a:latin typeface="Times New Roman"/>
                <a:ea typeface="Times New Roman"/>
                <a:cs typeface="Times New Roman"/>
                <a:sym typeface="Times New Roman"/>
              </a:defRPr>
            </a:pPr>
            <a:r>
              <a:t>Ethan McClure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Paper Check-Out…"/>
          <p:cNvSpPr txBox="1"/>
          <p:nvPr>
            <p:ph type="title" idx="4294967295"/>
          </p:nvPr>
        </p:nvSpPr>
        <p:spPr>
          <a:xfrm>
            <a:off x="444500" y="0"/>
            <a:ext cx="8255000" cy="1587501"/>
          </a:xfrm>
          <a:prstGeom prst="rect">
            <a:avLst/>
          </a:prstGeom>
        </p:spPr>
        <p:txBody>
          <a:bodyPr>
            <a:normAutofit fontScale="100000" lnSpcReduction="0"/>
          </a:bodyPr>
          <a:lstStyle>
            <a:lvl1pPr defTabSz="402336">
              <a:lnSpc>
                <a:spcPts val="10200"/>
              </a:lnSpc>
              <a:defRPr sz="7040"/>
            </a:lvl1pPr>
          </a:lstStyle>
          <a:p>
            <a:pPr/>
            <a:r>
              <a:t>Paper Check-Out…</a:t>
            </a:r>
          </a:p>
        </p:txBody>
      </p:sp>
      <p:sp>
        <p:nvSpPr>
          <p:cNvPr id="375" name="Who wants to volunteer for next week?:…"/>
          <p:cNvSpPr txBox="1"/>
          <p:nvPr>
            <p:ph type="body" idx="4294967295"/>
          </p:nvPr>
        </p:nvSpPr>
        <p:spPr>
          <a:xfrm>
            <a:off x="444500" y="1587500"/>
            <a:ext cx="8255000" cy="4762500"/>
          </a:xfrm>
          <a:prstGeom prst="rect">
            <a:avLst/>
          </a:prstGeom>
        </p:spPr>
        <p:txBody>
          <a:bodyPr>
            <a:normAutofit fontScale="100000" lnSpcReduction="0"/>
          </a:bodyPr>
          <a:lstStyle/>
          <a:p>
            <a:pPr marL="0" indent="0">
              <a:lnSpc>
                <a:spcPts val="6000"/>
              </a:lnSpc>
              <a:spcBef>
                <a:spcPts val="1200"/>
              </a:spcBef>
              <a:buSzTx/>
              <a:buFontTx/>
              <a:buNone/>
              <a:defRPr b="1" sz="3000">
                <a:latin typeface="+mn-lt"/>
                <a:ea typeface="+mn-ea"/>
                <a:cs typeface="+mn-cs"/>
                <a:sym typeface="Helvetica"/>
              </a:defRPr>
            </a:pPr>
            <a:r>
              <a:t>Who wants to volunteer for next week?:</a:t>
            </a:r>
          </a:p>
          <a:p>
            <a:pPr marL="342899" indent="-342899">
              <a:lnSpc>
                <a:spcPts val="5200"/>
              </a:lnSpc>
              <a:spcBef>
                <a:spcPts val="1200"/>
              </a:spcBef>
              <a:defRPr sz="2400">
                <a:latin typeface="Times New Roman"/>
                <a:ea typeface="Times New Roman"/>
                <a:cs typeface="Times New Roman"/>
                <a:sym typeface="Times New Roman"/>
              </a:defRPr>
            </a:pPr>
            <a:r>
              <a:t>I would like to have four…</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Catch Our Breath…"/>
          <p:cNvSpPr txBox="1"/>
          <p:nvPr>
            <p:ph type="title"/>
          </p:nvPr>
        </p:nvSpPr>
        <p:spPr>
          <a:xfrm>
            <a:off x="276457" y="-1"/>
            <a:ext cx="8572501" cy="1270001"/>
          </a:xfrm>
          <a:prstGeom prst="rect">
            <a:avLst/>
          </a:prstGeom>
        </p:spPr>
        <p:txBody>
          <a:bodyPr/>
          <a:lstStyle/>
          <a:p>
            <a:pPr/>
            <a:r>
              <a:t>Catch Our Breath…</a:t>
            </a:r>
          </a:p>
        </p:txBody>
      </p:sp>
      <p:sp>
        <p:nvSpPr>
          <p:cNvPr id="378" name="Ask a couple of questions?…"/>
          <p:cNvSpPr txBox="1"/>
          <p:nvPr>
            <p:ph type="body" sz="half" idx="1"/>
          </p:nvPr>
        </p:nvSpPr>
        <p:spPr>
          <a:xfrm>
            <a:off x="276457" y="1270000"/>
            <a:ext cx="3810001" cy="4762500"/>
          </a:xfrm>
          <a:prstGeom prst="rect">
            <a:avLst/>
          </a:prstGeom>
        </p:spPr>
        <p:txBody>
          <a:bodyPr anchor="t"/>
          <a:lstStyle/>
          <a:p>
            <a:pPr>
              <a:spcBef>
                <a:spcPts val="1200"/>
              </a:spcBef>
              <a:defRPr>
                <a:latin typeface="Times New Roman"/>
                <a:ea typeface="Times New Roman"/>
                <a:cs typeface="Times New Roman"/>
                <a:sym typeface="Times New Roman"/>
              </a:defRPr>
            </a:pPr>
            <a:r>
              <a:t>Ask a couple of questions? </a:t>
            </a:r>
          </a:p>
          <a:p>
            <a:pPr>
              <a:spcBef>
                <a:spcPts val="1200"/>
              </a:spcBef>
              <a:defRPr>
                <a:latin typeface="Times New Roman"/>
                <a:ea typeface="Times New Roman"/>
                <a:cs typeface="Times New Roman"/>
                <a:sym typeface="Times New Roman"/>
              </a:defRPr>
            </a:pPr>
            <a:r>
              <a:t>Make a couple of comments?</a:t>
            </a:r>
          </a:p>
          <a:p>
            <a:pPr>
              <a:spcBef>
                <a:spcPts val="1200"/>
              </a:spcBef>
              <a:defRPr>
                <a:latin typeface="Times New Roman"/>
                <a:ea typeface="Times New Roman"/>
                <a:cs typeface="Times New Roman"/>
                <a:sym typeface="Times New Roman"/>
              </a:defRPr>
            </a:pPr>
            <a:r>
              <a:t>Any more readings to recommend?</a:t>
            </a:r>
          </a:p>
        </p:txBody>
      </p:sp>
      <p:pic>
        <p:nvPicPr>
          <p:cNvPr id="37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38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9"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110"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Financial Times Graphs Blown Up…"/>
          <p:cNvSpPr txBox="1"/>
          <p:nvPr>
            <p:ph type="title" idx="4294967295"/>
          </p:nvPr>
        </p:nvSpPr>
        <p:spPr>
          <a:xfrm>
            <a:off x="444500" y="0"/>
            <a:ext cx="8255000" cy="1587501"/>
          </a:xfrm>
          <a:prstGeom prst="rect">
            <a:avLst/>
          </a:prstGeom>
        </p:spPr>
        <p:txBody>
          <a:bodyPr>
            <a:normAutofit fontScale="100000" lnSpcReduction="0"/>
          </a:bodyPr>
          <a:lstStyle>
            <a:lvl1pPr defTabSz="283463">
              <a:lnSpc>
                <a:spcPts val="7100"/>
              </a:lnSpc>
              <a:defRPr sz="4960">
                <a:solidFill>
                  <a:srgbClr val="000080"/>
                </a:solidFill>
              </a:defRPr>
            </a:lvl1pPr>
          </a:lstStyle>
          <a:p>
            <a:pPr/>
            <a:r>
              <a:t>Financial Times Graphs Blown Up…</a:t>
            </a:r>
          </a:p>
        </p:txBody>
      </p:sp>
      <p:pic>
        <p:nvPicPr>
          <p:cNvPr id="113"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114"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115"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